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Lst>
  <p:notesMasterIdLst>
    <p:notesMasterId r:id="rId22"/>
  </p:notesMasterIdLst>
  <p:handoutMasterIdLst>
    <p:handoutMasterId r:id="rId23"/>
  </p:handoutMasterIdLst>
  <p:sldIdLst>
    <p:sldId id="265" r:id="rId4"/>
    <p:sldId id="302"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Hill" initials="JH"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07" autoAdjust="0"/>
  </p:normalViewPr>
  <p:slideViewPr>
    <p:cSldViewPr>
      <p:cViewPr varScale="1">
        <p:scale>
          <a:sx n="124" d="100"/>
          <a:sy n="124" d="100"/>
        </p:scale>
        <p:origin x="1824" y="16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87" d="100"/>
          <a:sy n="87"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3113026-4DE7-4459-BF8E-BC2950A35787}" type="datetimeFigureOut">
              <a:rPr lang="en-US" smtClean="0"/>
              <a:t>6/5/20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30C0750-C5D3-498C-A678-963ED2EEECAE}" type="slidenum">
              <a:rPr lang="en-US" smtClean="0"/>
              <a:t>‹#›</a:t>
            </a:fld>
            <a:endParaRPr lang="en-US"/>
          </a:p>
        </p:txBody>
      </p:sp>
    </p:spTree>
    <p:extLst>
      <p:ext uri="{BB962C8B-B14F-4D97-AF65-F5344CB8AC3E}">
        <p14:creationId xmlns:p14="http://schemas.microsoft.com/office/powerpoint/2010/main" val="1118557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41" y="3"/>
            <a:ext cx="3038475" cy="466725"/>
          </a:xfrm>
          <a:prstGeom prst="rect">
            <a:avLst/>
          </a:prstGeom>
        </p:spPr>
        <p:txBody>
          <a:bodyPr vert="horz" lIns="91440" tIns="45720" rIns="91440" bIns="45720" rtlCol="0"/>
          <a:lstStyle>
            <a:lvl1pPr algn="r">
              <a:defRPr sz="1200"/>
            </a:lvl1pPr>
          </a:lstStyle>
          <a:p>
            <a:fld id="{F182DAED-1397-4938-82B6-203838675E1A}" type="datetimeFigureOut">
              <a:rPr lang="en-US" smtClean="0"/>
              <a:t>6/5/20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6"/>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29676"/>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1" y="8829676"/>
            <a:ext cx="3038475" cy="466725"/>
          </a:xfrm>
          <a:prstGeom prst="rect">
            <a:avLst/>
          </a:prstGeom>
        </p:spPr>
        <p:txBody>
          <a:bodyPr vert="horz" lIns="91440" tIns="45720" rIns="91440" bIns="45720" rtlCol="0" anchor="b"/>
          <a:lstStyle>
            <a:lvl1pPr algn="r">
              <a:defRPr sz="1200"/>
            </a:lvl1pPr>
          </a:lstStyle>
          <a:p>
            <a:fld id="{DECEC009-8F62-4286-8B5D-AFF7759FC13C}" type="slidenum">
              <a:rPr lang="en-US" smtClean="0"/>
              <a:t>‹#›</a:t>
            </a:fld>
            <a:endParaRPr lang="en-US" dirty="0"/>
          </a:p>
        </p:txBody>
      </p:sp>
    </p:spTree>
    <p:extLst>
      <p:ext uri="{BB962C8B-B14F-4D97-AF65-F5344CB8AC3E}">
        <p14:creationId xmlns:p14="http://schemas.microsoft.com/office/powerpoint/2010/main" val="59829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CEC009-8F62-4286-8B5D-AFF7759FC13C}" type="slidenum">
              <a:rPr lang="en-US" smtClean="0"/>
              <a:t>1</a:t>
            </a:fld>
            <a:endParaRPr lang="en-US" dirty="0"/>
          </a:p>
        </p:txBody>
      </p:sp>
    </p:spTree>
    <p:extLst>
      <p:ext uri="{BB962C8B-B14F-4D97-AF65-F5344CB8AC3E}">
        <p14:creationId xmlns:p14="http://schemas.microsoft.com/office/powerpoint/2010/main" val="3089817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CEC009-8F62-4286-8B5D-AFF7759FC13C}" type="slidenum">
              <a:rPr lang="en-US" smtClean="0"/>
              <a:t>2</a:t>
            </a:fld>
            <a:endParaRPr lang="en-US" dirty="0"/>
          </a:p>
        </p:txBody>
      </p:sp>
    </p:spTree>
    <p:extLst>
      <p:ext uri="{BB962C8B-B14F-4D97-AF65-F5344CB8AC3E}">
        <p14:creationId xmlns:p14="http://schemas.microsoft.com/office/powerpoint/2010/main" val="3146298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0FD1B-3AF3-4986-8A2D-36313DF73DFD}" type="slidenum">
              <a:rPr lang="en-US" smtClean="0"/>
              <a:t>3</a:t>
            </a:fld>
            <a:endParaRPr lang="en-US" dirty="0"/>
          </a:p>
        </p:txBody>
      </p:sp>
    </p:spTree>
    <p:extLst>
      <p:ext uri="{BB962C8B-B14F-4D97-AF65-F5344CB8AC3E}">
        <p14:creationId xmlns:p14="http://schemas.microsoft.com/office/powerpoint/2010/main" val="895565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Current Allocation</a:t>
            </a:r>
            <a:r>
              <a:rPr lang="en-US" b="1"/>
              <a:t> 	</a:t>
            </a:r>
            <a:r>
              <a:rPr lang="en-US" b="1" u="sng"/>
              <a:t>5Cent</a:t>
            </a:r>
            <a:r>
              <a:rPr lang="en-US" b="1" dirty="0"/>
              <a:t>	</a:t>
            </a:r>
            <a:r>
              <a:rPr lang="en-US" b="1" u="sng" dirty="0"/>
              <a:t>6Cent</a:t>
            </a:r>
          </a:p>
          <a:p>
            <a:r>
              <a:rPr lang="en-US" dirty="0"/>
              <a:t>Port St. Lucie		66.13%	66.13%</a:t>
            </a:r>
          </a:p>
          <a:p>
            <a:r>
              <a:rPr lang="en-US" dirty="0"/>
              <a:t>Fort Pierce		15.29%	15.29%</a:t>
            </a:r>
          </a:p>
          <a:p>
            <a:r>
              <a:rPr lang="en-US" dirty="0"/>
              <a:t>St. Lucie </a:t>
            </a:r>
            <a:r>
              <a:rPr lang="en-US" dirty="0" err="1"/>
              <a:t>Cty</a:t>
            </a:r>
            <a:r>
              <a:rPr lang="en-US" dirty="0"/>
              <a:t>.		18.51%	18.51%</a:t>
            </a:r>
          </a:p>
          <a:p>
            <a:r>
              <a:rPr lang="en-US" dirty="0"/>
              <a:t>St. Lucie </a:t>
            </a:r>
            <a:r>
              <a:rPr lang="en-US" dirty="0" err="1"/>
              <a:t>Vill</a:t>
            </a:r>
            <a:r>
              <a:rPr lang="en-US" dirty="0"/>
              <a:t>.		.07%	.07%</a:t>
            </a:r>
          </a:p>
        </p:txBody>
      </p:sp>
      <p:sp>
        <p:nvSpPr>
          <p:cNvPr id="4" name="Slide Number Placeholder 3"/>
          <p:cNvSpPr>
            <a:spLocks noGrp="1"/>
          </p:cNvSpPr>
          <p:nvPr>
            <p:ph type="sldNum" sz="quarter" idx="10"/>
          </p:nvPr>
        </p:nvSpPr>
        <p:spPr/>
        <p:txBody>
          <a:bodyPr/>
          <a:lstStyle/>
          <a:p>
            <a:fld id="{DECEC009-8F62-4286-8B5D-AFF7759FC13C}" type="slidenum">
              <a:rPr lang="en-US" smtClean="0"/>
              <a:t>4</a:t>
            </a:fld>
            <a:endParaRPr lang="en-US" dirty="0"/>
          </a:p>
        </p:txBody>
      </p:sp>
    </p:spTree>
    <p:extLst>
      <p:ext uri="{BB962C8B-B14F-4D97-AF65-F5344CB8AC3E}">
        <p14:creationId xmlns:p14="http://schemas.microsoft.com/office/powerpoint/2010/main" val="1890233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rgbClr val="0070C0"/>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9"/>
          <p:cNvSpPr>
            <a:spLocks noGrp="1"/>
          </p:cNvSpPr>
          <p:nvPr>
            <p:ph type="dt" sz="half" idx="10"/>
          </p:nvPr>
        </p:nvSpPr>
        <p:spPr/>
        <p:txBody>
          <a:bodyPr/>
          <a:lstStyle>
            <a:lvl1pPr>
              <a:defRPr/>
            </a:lvl1pPr>
          </a:lstStyle>
          <a:p>
            <a:fld id="{249D4A6F-2B49-4B9E-BED5-163F41FBA1DE}" type="datetimeFigureOut">
              <a:rPr lang="en-US" smtClean="0"/>
              <a:pPr/>
              <a:t>6/5/20</a:t>
            </a:fld>
            <a:endParaRPr lang="en-US" dirty="0"/>
          </a:p>
        </p:txBody>
      </p:sp>
      <p:sp>
        <p:nvSpPr>
          <p:cNvPr id="5" name="Footer Placeholder 21"/>
          <p:cNvSpPr>
            <a:spLocks noGrp="1"/>
          </p:cNvSpPr>
          <p:nvPr>
            <p:ph type="ftr" sz="quarter" idx="11"/>
          </p:nvPr>
        </p:nvSpPr>
        <p:spPr/>
        <p:txBody>
          <a:bodyPr/>
          <a:lstStyle>
            <a:lvl1pPr>
              <a:defRPr/>
            </a:lvl1pPr>
          </a:lstStyle>
          <a:p>
            <a:endParaRPr lang="en-US" dirty="0"/>
          </a:p>
        </p:txBody>
      </p:sp>
      <p:sp>
        <p:nvSpPr>
          <p:cNvPr id="6" name="Slide Number Placeholder 17"/>
          <p:cNvSpPr>
            <a:spLocks noGrp="1"/>
          </p:cNvSpPr>
          <p:nvPr>
            <p:ph type="sldNum" sz="quarter" idx="12"/>
          </p:nvPr>
        </p:nvSpPr>
        <p:spPr/>
        <p:txBody>
          <a:bodyPr/>
          <a:lstStyle>
            <a:lvl1pPr>
              <a:defRPr/>
            </a:lvl1pPr>
          </a:lstStyle>
          <a:p>
            <a:fld id="{44D163FD-D5CB-4C67-B7DB-AC22D29DF83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chemeClr val="tx1"/>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p:cNvSpPr>
            <a:spLocks noGrp="1"/>
          </p:cNvSpPr>
          <p:nvPr>
            <p:ph type="dt" sz="half" idx="10"/>
          </p:nvPr>
        </p:nvSpPr>
        <p:spPr/>
        <p:txBody>
          <a:bodyPr/>
          <a:lstStyle>
            <a:lvl1pPr>
              <a:defRPr smtClean="0"/>
            </a:lvl1pPr>
          </a:lstStyle>
          <a:p>
            <a:fld id="{249D4A6F-2B49-4B9E-BED5-163F41FBA1DE}" type="datetimeFigureOut">
              <a:rPr lang="en-US" smtClean="0"/>
              <a:pPr/>
              <a:t>6/5/20</a:t>
            </a:fld>
            <a:endParaRPr lang="en-US" dirty="0"/>
          </a:p>
        </p:txBody>
      </p:sp>
      <p:sp>
        <p:nvSpPr>
          <p:cNvPr id="10" name="Footer Placeholder 5"/>
          <p:cNvSpPr>
            <a:spLocks noGrp="1"/>
          </p:cNvSpPr>
          <p:nvPr>
            <p:ph type="ftr" sz="quarter" idx="11"/>
          </p:nvPr>
        </p:nvSpPr>
        <p:spPr/>
        <p:txBody>
          <a:bodyPr/>
          <a:lstStyle>
            <a:lvl1pPr>
              <a:defRPr/>
            </a:lvl1pPr>
          </a:lstStyle>
          <a:p>
            <a:endParaRPr lang="en-US" dirty="0"/>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fld id="{44D163FD-D5CB-4C67-B7DB-AC22D29DF83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2_Picture with Caption">
    <p:spTree>
      <p:nvGrpSpPr>
        <p:cNvPr id="1" name=""/>
        <p:cNvGrpSpPr/>
        <p:nvPr/>
      </p:nvGrpSpPr>
      <p:grpSpPr>
        <a:xfrm>
          <a:off x="0" y="0"/>
          <a:ext cx="0" cy="0"/>
          <a:chOff x="0" y="0"/>
          <a:chExt cx="0" cy="0"/>
        </a:xfrm>
      </p:grpSpPr>
      <p:sp>
        <p:nvSpPr>
          <p:cNvPr id="2" name="Freeform 1"/>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3" name="Freeform 2"/>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4" name="Date Placeholder 4"/>
          <p:cNvSpPr>
            <a:spLocks noGrp="1"/>
          </p:cNvSpPr>
          <p:nvPr>
            <p:ph type="dt" sz="half" idx="10"/>
          </p:nvPr>
        </p:nvSpPr>
        <p:spPr/>
        <p:txBody>
          <a:bodyPr/>
          <a:lstStyle>
            <a:lvl1pPr>
              <a:defRPr smtClean="0"/>
            </a:lvl1pPr>
          </a:lstStyle>
          <a:p>
            <a:fld id="{249D4A6F-2B49-4B9E-BED5-163F41FBA1DE}" type="datetimeFigureOut">
              <a:rPr lang="en-US" smtClean="0"/>
              <a:pPr/>
              <a:t>6/5/20</a:t>
            </a:fld>
            <a:endParaRPr lang="en-US" dirty="0"/>
          </a:p>
        </p:txBody>
      </p:sp>
      <p:sp>
        <p:nvSpPr>
          <p:cNvPr id="5" name="Footer Placeholder 5"/>
          <p:cNvSpPr>
            <a:spLocks noGrp="1"/>
          </p:cNvSpPr>
          <p:nvPr>
            <p:ph type="ftr" sz="quarter" idx="11"/>
          </p:nvPr>
        </p:nvSpPr>
        <p:spPr/>
        <p:txBody>
          <a:bodyPr/>
          <a:lstStyle>
            <a:lvl1pPr>
              <a:defRPr/>
            </a:lvl1pPr>
          </a:lstStyle>
          <a:p>
            <a:endParaRPr lang="en-US" dirty="0"/>
          </a:p>
        </p:txBody>
      </p:sp>
      <p:sp>
        <p:nvSpPr>
          <p:cNvPr id="6" name="Slide Number Placeholder 6"/>
          <p:cNvSpPr>
            <a:spLocks noGrp="1"/>
          </p:cNvSpPr>
          <p:nvPr>
            <p:ph type="sldNum" sz="quarter" idx="12"/>
          </p:nvPr>
        </p:nvSpPr>
        <p:spPr>
          <a:xfrm>
            <a:off x="8077200" y="6356350"/>
            <a:ext cx="609600" cy="365125"/>
          </a:xfrm>
        </p:spPr>
        <p:txBody>
          <a:bodyPr/>
          <a:lstStyle>
            <a:lvl1pPr>
              <a:defRPr smtClean="0"/>
            </a:lvl1pPr>
          </a:lstStyle>
          <a:p>
            <a:fld id="{44D163FD-D5CB-4C67-B7DB-AC22D29DF83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fld id="{249D4A6F-2B49-4B9E-BED5-163F41FBA1DE}" type="datetimeFigureOut">
              <a:rPr lang="en-US" smtClean="0"/>
              <a:pPr/>
              <a:t>6/5/20</a:t>
            </a:fld>
            <a:endParaRPr lang="en-US" dirty="0"/>
          </a:p>
        </p:txBody>
      </p:sp>
      <p:sp>
        <p:nvSpPr>
          <p:cNvPr id="5" name="Footer Placeholder 21"/>
          <p:cNvSpPr>
            <a:spLocks noGrp="1"/>
          </p:cNvSpPr>
          <p:nvPr>
            <p:ph type="ftr" sz="quarter" idx="11"/>
          </p:nvPr>
        </p:nvSpPr>
        <p:spPr/>
        <p:txBody>
          <a:bodyPr/>
          <a:lstStyle>
            <a:lvl1pPr>
              <a:defRPr/>
            </a:lvl1pPr>
          </a:lstStyle>
          <a:p>
            <a:endParaRPr lang="en-US" dirty="0"/>
          </a:p>
        </p:txBody>
      </p:sp>
      <p:sp>
        <p:nvSpPr>
          <p:cNvPr id="6" name="Slide Number Placeholder 17"/>
          <p:cNvSpPr>
            <a:spLocks noGrp="1"/>
          </p:cNvSpPr>
          <p:nvPr>
            <p:ph type="sldNum" sz="quarter" idx="12"/>
          </p:nvPr>
        </p:nvSpPr>
        <p:spPr/>
        <p:txBody>
          <a:bodyPr/>
          <a:lstStyle>
            <a:lvl1pPr>
              <a:defRPr/>
            </a:lvl1pPr>
          </a:lstStyle>
          <a:p>
            <a:fld id="{44D163FD-D5CB-4C67-B7DB-AC22D29DF833}"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fld id="{249D4A6F-2B49-4B9E-BED5-163F41FBA1DE}" type="datetimeFigureOut">
              <a:rPr lang="en-US" smtClean="0"/>
              <a:pPr/>
              <a:t>6/5/20</a:t>
            </a:fld>
            <a:endParaRPr lang="en-US" dirty="0"/>
          </a:p>
        </p:txBody>
      </p:sp>
      <p:sp>
        <p:nvSpPr>
          <p:cNvPr id="5" name="Footer Placeholder 21"/>
          <p:cNvSpPr>
            <a:spLocks noGrp="1"/>
          </p:cNvSpPr>
          <p:nvPr>
            <p:ph type="ftr" sz="quarter" idx="11"/>
          </p:nvPr>
        </p:nvSpPr>
        <p:spPr/>
        <p:txBody>
          <a:bodyPr/>
          <a:lstStyle>
            <a:lvl1pPr>
              <a:defRPr/>
            </a:lvl1pPr>
          </a:lstStyle>
          <a:p>
            <a:endParaRPr lang="en-US" dirty="0"/>
          </a:p>
        </p:txBody>
      </p:sp>
      <p:sp>
        <p:nvSpPr>
          <p:cNvPr id="6" name="Slide Number Placeholder 17"/>
          <p:cNvSpPr>
            <a:spLocks noGrp="1"/>
          </p:cNvSpPr>
          <p:nvPr>
            <p:ph type="sldNum" sz="quarter" idx="12"/>
          </p:nvPr>
        </p:nvSpPr>
        <p:spPr/>
        <p:txBody>
          <a:bodyPr/>
          <a:lstStyle>
            <a:lvl1pPr>
              <a:defRPr/>
            </a:lvl1pPr>
          </a:lstStyle>
          <a:p>
            <a:fld id="{44D163FD-D5CB-4C67-B7DB-AC22D29DF83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rgbClr val="0070C0"/>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9"/>
          <p:cNvSpPr>
            <a:spLocks noGrp="1"/>
          </p:cNvSpPr>
          <p:nvPr>
            <p:ph type="dt" sz="half" idx="10"/>
          </p:nvPr>
        </p:nvSpPr>
        <p:spPr/>
        <p:txBody>
          <a:bodyPr/>
          <a:lstStyle>
            <a:lvl1pPr>
              <a:defRPr/>
            </a:lvl1pPr>
          </a:lstStyle>
          <a:p>
            <a:pPr>
              <a:defRPr/>
            </a:pPr>
            <a:fld id="{2D7760A5-CA10-4ED6-A67C-4CA92F524845}" type="datetimeFigureOut">
              <a:rPr lang="en-US"/>
              <a:pPr>
                <a:defRPr/>
              </a:pPr>
              <a:t>6/5/20</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88BED0A3-3798-40B7-983D-0BBBCB5ABC96}"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2A4BF7F0-C2EF-4DF8-A816-DEE64A24BD50}" type="datetimeFigureOut">
              <a:rPr lang="en-US"/>
              <a:pPr>
                <a:defRPr/>
              </a:pPr>
              <a:t>6/5/20</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5AF0F5A7-30E5-4054-9089-FD28BD8DB00F}"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rgbClr val="0070C0"/>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9"/>
          <p:cNvSpPr>
            <a:spLocks noGrp="1"/>
          </p:cNvSpPr>
          <p:nvPr>
            <p:ph type="dt" sz="half" idx="10"/>
          </p:nvPr>
        </p:nvSpPr>
        <p:spPr/>
        <p:txBody>
          <a:bodyPr/>
          <a:lstStyle>
            <a:lvl1pPr>
              <a:defRPr/>
            </a:lvl1pPr>
          </a:lstStyle>
          <a:p>
            <a:pPr>
              <a:defRPr/>
            </a:pPr>
            <a:fld id="{C3AC6A3E-C92A-4883-ACBF-8D737D5C8F22}" type="datetimeFigureOut">
              <a:rPr lang="en-US"/>
              <a:pPr>
                <a:defRPr/>
              </a:pPr>
              <a:t>6/5/20</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E6D0AF67-C105-4ECD-ADBE-6813BAB3CA6B}"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AA1FAFBA-CBA5-4EB4-9FCA-62AECA9F2BD2}" type="datetimeFigureOut">
              <a:rPr lang="en-US"/>
              <a:pPr>
                <a:defRPr/>
              </a:pPr>
              <a:t>6/5/20</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46C15423-84AA-4016-8566-B72B603E4204}"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7A5191AA-DE20-40C3-A2AC-AF38233E9E97}" type="datetimeFigureOut">
              <a:rPr lang="en-US"/>
              <a:pPr>
                <a:defRPr/>
              </a:pPr>
              <a:t>6/5/20</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dirty="0"/>
          </a:p>
        </p:txBody>
      </p:sp>
      <p:sp>
        <p:nvSpPr>
          <p:cNvPr id="9" name="Slide Number Placeholder 17"/>
          <p:cNvSpPr>
            <a:spLocks noGrp="1"/>
          </p:cNvSpPr>
          <p:nvPr>
            <p:ph type="sldNum" sz="quarter" idx="12"/>
          </p:nvPr>
        </p:nvSpPr>
        <p:spPr/>
        <p:txBody>
          <a:bodyPr/>
          <a:lstStyle>
            <a:lvl1pPr>
              <a:defRPr/>
            </a:lvl1pPr>
          </a:lstStyle>
          <a:p>
            <a:pPr>
              <a:defRPr/>
            </a:pPr>
            <a:fld id="{D113358A-8C62-4391-AC50-2DE1429E1D93}"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CA437E78-B8B8-4A75-91A9-B0DDD398E963}" type="datetimeFigureOut">
              <a:rPr lang="en-US"/>
              <a:pPr>
                <a:defRPr/>
              </a:pPr>
              <a:t>6/5/20</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dirty="0"/>
          </a:p>
        </p:txBody>
      </p:sp>
      <p:sp>
        <p:nvSpPr>
          <p:cNvPr id="5" name="Slide Number Placeholder 17"/>
          <p:cNvSpPr>
            <a:spLocks noGrp="1"/>
          </p:cNvSpPr>
          <p:nvPr>
            <p:ph type="sldNum" sz="quarter" idx="12"/>
          </p:nvPr>
        </p:nvSpPr>
        <p:spPr/>
        <p:txBody>
          <a:bodyPr/>
          <a:lstStyle>
            <a:lvl1pPr>
              <a:defRPr/>
            </a:lvl1pPr>
          </a:lstStyle>
          <a:p>
            <a:pPr>
              <a:defRPr/>
            </a:pPr>
            <a:fld id="{8BB863D3-5267-4BB9-A88F-D9CB545829B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fld id="{249D4A6F-2B49-4B9E-BED5-163F41FBA1DE}" type="datetimeFigureOut">
              <a:rPr lang="en-US" smtClean="0"/>
              <a:pPr/>
              <a:t>6/5/20</a:t>
            </a:fld>
            <a:endParaRPr lang="en-US" dirty="0"/>
          </a:p>
        </p:txBody>
      </p:sp>
      <p:sp>
        <p:nvSpPr>
          <p:cNvPr id="5" name="Footer Placeholder 21"/>
          <p:cNvSpPr>
            <a:spLocks noGrp="1"/>
          </p:cNvSpPr>
          <p:nvPr>
            <p:ph type="ftr" sz="quarter" idx="11"/>
          </p:nvPr>
        </p:nvSpPr>
        <p:spPr/>
        <p:txBody>
          <a:bodyPr/>
          <a:lstStyle>
            <a:lvl1pPr>
              <a:defRPr/>
            </a:lvl1pPr>
          </a:lstStyle>
          <a:p>
            <a:endParaRPr lang="en-US" dirty="0"/>
          </a:p>
        </p:txBody>
      </p:sp>
      <p:sp>
        <p:nvSpPr>
          <p:cNvPr id="6" name="Slide Number Placeholder 17"/>
          <p:cNvSpPr>
            <a:spLocks noGrp="1"/>
          </p:cNvSpPr>
          <p:nvPr>
            <p:ph type="sldNum" sz="quarter" idx="12"/>
          </p:nvPr>
        </p:nvSpPr>
        <p:spPr/>
        <p:txBody>
          <a:bodyPr/>
          <a:lstStyle>
            <a:lvl1pPr>
              <a:defRPr/>
            </a:lvl1pPr>
          </a:lstStyle>
          <a:p>
            <a:fld id="{44D163FD-D5CB-4C67-B7DB-AC22D29DF833}"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EB23E6B0-02F1-4F45-8FF4-2705D577C669}" type="datetimeFigureOut">
              <a:rPr lang="en-US"/>
              <a:pPr>
                <a:defRPr/>
              </a:pPr>
              <a:t>6/5/20</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FB0AC378-9397-4595-BAA1-7F99F9DAA0E8}"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EB2BEEB9-C061-437B-9FD7-AE174095577A}" type="datetimeFigureOut">
              <a:rPr lang="en-US"/>
              <a:pPr>
                <a:defRPr/>
              </a:pPr>
              <a:t>6/5/20</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6F09A30E-DCBB-47EE-929E-30D065BCE89E}"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p:cNvSpPr>
            <a:spLocks noGrp="1"/>
          </p:cNvSpPr>
          <p:nvPr>
            <p:ph type="dt" sz="half" idx="10"/>
          </p:nvPr>
        </p:nvSpPr>
        <p:spPr/>
        <p:txBody>
          <a:bodyPr/>
          <a:lstStyle>
            <a:lvl1pPr>
              <a:defRPr smtClean="0"/>
            </a:lvl1pPr>
          </a:lstStyle>
          <a:p>
            <a:pPr>
              <a:defRPr/>
            </a:pPr>
            <a:fld id="{841A238B-6443-4D5D-AB15-A52D5C40900A}" type="datetimeFigureOut">
              <a:rPr lang="en-US"/>
              <a:pPr>
                <a:defRPr/>
              </a:pPr>
              <a:t>6/5/20</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pPr>
              <a:defRPr/>
            </a:pPr>
            <a:fld id="{17E700D4-4789-480B-A544-41FB6A55AC14}"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4498AAE2-7A78-43B4-AAE0-CE52ED80768C}" type="datetimeFigureOut">
              <a:rPr lang="en-US"/>
              <a:pPr>
                <a:defRPr/>
              </a:pPr>
              <a:t>6/5/20</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AD17E3BC-5332-4EE0-9037-67461D4B623C}"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DC64227C-8D49-4655-94D2-E70466294602}" type="datetimeFigureOut">
              <a:rPr lang="en-US"/>
              <a:pPr>
                <a:defRPr/>
              </a:pPr>
              <a:t>6/5/20</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251A5A11-EBA5-484A-8DE9-14A85F42D28B}"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rgbClr val="0070C0"/>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9"/>
          <p:cNvSpPr>
            <a:spLocks noGrp="1"/>
          </p:cNvSpPr>
          <p:nvPr>
            <p:ph type="dt" sz="half" idx="10"/>
          </p:nvPr>
        </p:nvSpPr>
        <p:spPr/>
        <p:txBody>
          <a:bodyPr/>
          <a:lstStyle>
            <a:lvl1pPr>
              <a:defRPr/>
            </a:lvl1pPr>
          </a:lstStyle>
          <a:p>
            <a:pPr>
              <a:defRPr/>
            </a:pPr>
            <a:fld id="{4064C2EA-B809-4B4F-A4C9-C81B0C95D9D5}" type="datetimeFigureOut">
              <a:rPr lang="en-US"/>
              <a:pPr>
                <a:defRPr/>
              </a:pPr>
              <a:t>6/5/20</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2267B9BE-FADB-4DA7-8555-59CF3565822A}"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0AF25962-49D9-4C0B-AE8A-4E171F96273A}" type="datetimeFigureOut">
              <a:rPr lang="en-US"/>
              <a:pPr>
                <a:defRPr/>
              </a:pPr>
              <a:t>6/5/20</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2857CDC6-05C4-46BC-A5EF-C3A2FE29B0D4}"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rgbClr val="0070C0"/>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9"/>
          <p:cNvSpPr>
            <a:spLocks noGrp="1"/>
          </p:cNvSpPr>
          <p:nvPr>
            <p:ph type="dt" sz="half" idx="10"/>
          </p:nvPr>
        </p:nvSpPr>
        <p:spPr/>
        <p:txBody>
          <a:bodyPr/>
          <a:lstStyle>
            <a:lvl1pPr>
              <a:defRPr/>
            </a:lvl1pPr>
          </a:lstStyle>
          <a:p>
            <a:pPr>
              <a:defRPr/>
            </a:pPr>
            <a:fld id="{B5B89EA4-56DC-4288-9B20-70BCC4126F6F}" type="datetimeFigureOut">
              <a:rPr lang="en-US"/>
              <a:pPr>
                <a:defRPr/>
              </a:pPr>
              <a:t>6/5/20</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91760AC4-C9DB-48CC-8D23-5B391C2098EE}"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2E4761B9-0357-40A3-93FC-B4BEB2454433}" type="datetimeFigureOut">
              <a:rPr lang="en-US"/>
              <a:pPr>
                <a:defRPr/>
              </a:pPr>
              <a:t>6/5/20</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F79492AD-CE1C-496B-9869-6AC62B70A5AE}"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271F485B-9364-41E6-9194-FE2445A5E742}" type="datetimeFigureOut">
              <a:rPr lang="en-US"/>
              <a:pPr>
                <a:defRPr/>
              </a:pPr>
              <a:t>6/5/20</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dirty="0"/>
          </a:p>
        </p:txBody>
      </p:sp>
      <p:sp>
        <p:nvSpPr>
          <p:cNvPr id="9" name="Slide Number Placeholder 17"/>
          <p:cNvSpPr>
            <a:spLocks noGrp="1"/>
          </p:cNvSpPr>
          <p:nvPr>
            <p:ph type="sldNum" sz="quarter" idx="12"/>
          </p:nvPr>
        </p:nvSpPr>
        <p:spPr/>
        <p:txBody>
          <a:bodyPr/>
          <a:lstStyle>
            <a:lvl1pPr>
              <a:defRPr/>
            </a:lvl1pPr>
          </a:lstStyle>
          <a:p>
            <a:pPr>
              <a:defRPr/>
            </a:pPr>
            <a:fld id="{1BA559C9-39D2-4023-B691-CD4447D47F0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rgbClr val="0070C0"/>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9"/>
          <p:cNvSpPr>
            <a:spLocks noGrp="1"/>
          </p:cNvSpPr>
          <p:nvPr>
            <p:ph type="dt" sz="half" idx="10"/>
          </p:nvPr>
        </p:nvSpPr>
        <p:spPr/>
        <p:txBody>
          <a:bodyPr/>
          <a:lstStyle>
            <a:lvl1pPr>
              <a:defRPr/>
            </a:lvl1pPr>
          </a:lstStyle>
          <a:p>
            <a:fld id="{249D4A6F-2B49-4B9E-BED5-163F41FBA1DE}" type="datetimeFigureOut">
              <a:rPr lang="en-US" smtClean="0"/>
              <a:pPr/>
              <a:t>6/5/20</a:t>
            </a:fld>
            <a:endParaRPr lang="en-US" dirty="0"/>
          </a:p>
        </p:txBody>
      </p:sp>
      <p:sp>
        <p:nvSpPr>
          <p:cNvPr id="5" name="Footer Placeholder 21"/>
          <p:cNvSpPr>
            <a:spLocks noGrp="1"/>
          </p:cNvSpPr>
          <p:nvPr>
            <p:ph type="ftr" sz="quarter" idx="11"/>
          </p:nvPr>
        </p:nvSpPr>
        <p:spPr/>
        <p:txBody>
          <a:bodyPr/>
          <a:lstStyle>
            <a:lvl1pPr>
              <a:defRPr/>
            </a:lvl1pPr>
          </a:lstStyle>
          <a:p>
            <a:endParaRPr lang="en-US" dirty="0"/>
          </a:p>
        </p:txBody>
      </p:sp>
      <p:sp>
        <p:nvSpPr>
          <p:cNvPr id="6" name="Slide Number Placeholder 17"/>
          <p:cNvSpPr>
            <a:spLocks noGrp="1"/>
          </p:cNvSpPr>
          <p:nvPr>
            <p:ph type="sldNum" sz="quarter" idx="12"/>
          </p:nvPr>
        </p:nvSpPr>
        <p:spPr/>
        <p:txBody>
          <a:bodyPr/>
          <a:lstStyle>
            <a:lvl1pPr>
              <a:defRPr/>
            </a:lvl1pPr>
          </a:lstStyle>
          <a:p>
            <a:fld id="{44D163FD-D5CB-4C67-B7DB-AC22D29DF833}"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297E158E-F324-4FF6-B83B-5BDEB4BA0487}" type="datetimeFigureOut">
              <a:rPr lang="en-US"/>
              <a:pPr>
                <a:defRPr/>
              </a:pPr>
              <a:t>6/5/20</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dirty="0"/>
          </a:p>
        </p:txBody>
      </p:sp>
      <p:sp>
        <p:nvSpPr>
          <p:cNvPr id="5" name="Slide Number Placeholder 17"/>
          <p:cNvSpPr>
            <a:spLocks noGrp="1"/>
          </p:cNvSpPr>
          <p:nvPr>
            <p:ph type="sldNum" sz="quarter" idx="12"/>
          </p:nvPr>
        </p:nvSpPr>
        <p:spPr/>
        <p:txBody>
          <a:bodyPr/>
          <a:lstStyle>
            <a:lvl1pPr>
              <a:defRPr/>
            </a:lvl1pPr>
          </a:lstStyle>
          <a:p>
            <a:pPr>
              <a:defRPr/>
            </a:pPr>
            <a:fld id="{A5250783-5ADA-4959-9B97-F4B21CCDA977}"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76DBB9BB-3BE0-4ED4-B85A-5E925C9F2A7A}" type="datetimeFigureOut">
              <a:rPr lang="en-US"/>
              <a:pPr>
                <a:defRPr/>
              </a:pPr>
              <a:t>6/5/20</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1B0238B8-314F-4A26-A36B-93505CCBA127}"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A367201D-C2D8-4014-8A96-20B4418E7372}" type="datetimeFigureOut">
              <a:rPr lang="en-US"/>
              <a:pPr>
                <a:defRPr/>
              </a:pPr>
              <a:t>6/5/20</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912DE1CC-7682-4ADF-8DF3-E1F10EAFDF2B}"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p:cNvSpPr>
            <a:spLocks noGrp="1"/>
          </p:cNvSpPr>
          <p:nvPr>
            <p:ph type="dt" sz="half" idx="10"/>
          </p:nvPr>
        </p:nvSpPr>
        <p:spPr/>
        <p:txBody>
          <a:bodyPr/>
          <a:lstStyle>
            <a:lvl1pPr>
              <a:defRPr smtClean="0"/>
            </a:lvl1pPr>
          </a:lstStyle>
          <a:p>
            <a:pPr>
              <a:defRPr/>
            </a:pPr>
            <a:fld id="{4FC35BA0-E307-4C3C-BF7C-998FC235679F}" type="datetimeFigureOut">
              <a:rPr lang="en-US"/>
              <a:pPr>
                <a:defRPr/>
              </a:pPr>
              <a:t>6/5/20</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pPr>
              <a:defRPr/>
            </a:pPr>
            <a:fld id="{ED2E7BB6-1507-49AA-A9B0-6605438DC9CB}"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A4A50986-9F51-437B-8DD3-71EFA957750C}" type="datetimeFigureOut">
              <a:rPr lang="en-US"/>
              <a:pPr>
                <a:defRPr/>
              </a:pPr>
              <a:t>6/5/20</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6AF369E3-D77E-4CA8-A9AC-C94AC4F9E46C}"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2B3A33CA-77F0-4687-8C8B-3D98DBFFA183}" type="datetimeFigureOut">
              <a:rPr lang="en-US"/>
              <a:pPr>
                <a:defRPr/>
              </a:pPr>
              <a:t>6/5/20</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A0502F41-1B21-4C8E-AACE-356547472A1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fld id="{249D4A6F-2B49-4B9E-BED5-163F41FBA1DE}" type="datetimeFigureOut">
              <a:rPr lang="en-US" smtClean="0"/>
              <a:pPr/>
              <a:t>6/5/20</a:t>
            </a:fld>
            <a:endParaRPr lang="en-US" dirty="0"/>
          </a:p>
        </p:txBody>
      </p:sp>
      <p:sp>
        <p:nvSpPr>
          <p:cNvPr id="6" name="Footer Placeholder 21"/>
          <p:cNvSpPr>
            <a:spLocks noGrp="1"/>
          </p:cNvSpPr>
          <p:nvPr>
            <p:ph type="ftr" sz="quarter" idx="11"/>
          </p:nvPr>
        </p:nvSpPr>
        <p:spPr/>
        <p:txBody>
          <a:bodyPr/>
          <a:lstStyle>
            <a:lvl1pPr>
              <a:defRPr/>
            </a:lvl1pPr>
          </a:lstStyle>
          <a:p>
            <a:endParaRPr lang="en-US" dirty="0"/>
          </a:p>
        </p:txBody>
      </p:sp>
      <p:sp>
        <p:nvSpPr>
          <p:cNvPr id="7" name="Slide Number Placeholder 17"/>
          <p:cNvSpPr>
            <a:spLocks noGrp="1"/>
          </p:cNvSpPr>
          <p:nvPr>
            <p:ph type="sldNum" sz="quarter" idx="12"/>
          </p:nvPr>
        </p:nvSpPr>
        <p:spPr/>
        <p:txBody>
          <a:bodyPr/>
          <a:lstStyle>
            <a:lvl1pPr>
              <a:defRPr/>
            </a:lvl1pPr>
          </a:lstStyle>
          <a:p>
            <a:fld id="{44D163FD-D5CB-4C67-B7DB-AC22D29DF83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fld id="{249D4A6F-2B49-4B9E-BED5-163F41FBA1DE}" type="datetimeFigureOut">
              <a:rPr lang="en-US" smtClean="0"/>
              <a:pPr/>
              <a:t>6/5/20</a:t>
            </a:fld>
            <a:endParaRPr lang="en-US" dirty="0"/>
          </a:p>
        </p:txBody>
      </p:sp>
      <p:sp>
        <p:nvSpPr>
          <p:cNvPr id="8" name="Footer Placeholder 21"/>
          <p:cNvSpPr>
            <a:spLocks noGrp="1"/>
          </p:cNvSpPr>
          <p:nvPr>
            <p:ph type="ftr" sz="quarter" idx="11"/>
          </p:nvPr>
        </p:nvSpPr>
        <p:spPr/>
        <p:txBody>
          <a:bodyPr/>
          <a:lstStyle>
            <a:lvl1pPr>
              <a:defRPr/>
            </a:lvl1pPr>
          </a:lstStyle>
          <a:p>
            <a:endParaRPr lang="en-US" dirty="0"/>
          </a:p>
        </p:txBody>
      </p:sp>
      <p:sp>
        <p:nvSpPr>
          <p:cNvPr id="9" name="Slide Number Placeholder 17"/>
          <p:cNvSpPr>
            <a:spLocks noGrp="1"/>
          </p:cNvSpPr>
          <p:nvPr>
            <p:ph type="sldNum" sz="quarter" idx="12"/>
          </p:nvPr>
        </p:nvSpPr>
        <p:spPr/>
        <p:txBody>
          <a:bodyPr/>
          <a:lstStyle>
            <a:lvl1pPr>
              <a:defRPr/>
            </a:lvl1pPr>
          </a:lstStyle>
          <a:p>
            <a:fld id="{44D163FD-D5CB-4C67-B7DB-AC22D29DF83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fld id="{249D4A6F-2B49-4B9E-BED5-163F41FBA1DE}" type="datetimeFigureOut">
              <a:rPr lang="en-US" smtClean="0"/>
              <a:pPr/>
              <a:t>6/5/20</a:t>
            </a:fld>
            <a:endParaRPr lang="en-US" dirty="0"/>
          </a:p>
        </p:txBody>
      </p:sp>
      <p:sp>
        <p:nvSpPr>
          <p:cNvPr id="4" name="Footer Placeholder 21"/>
          <p:cNvSpPr>
            <a:spLocks noGrp="1"/>
          </p:cNvSpPr>
          <p:nvPr>
            <p:ph type="ftr" sz="quarter" idx="11"/>
          </p:nvPr>
        </p:nvSpPr>
        <p:spPr/>
        <p:txBody>
          <a:bodyPr/>
          <a:lstStyle>
            <a:lvl1pPr>
              <a:defRPr/>
            </a:lvl1pPr>
          </a:lstStyle>
          <a:p>
            <a:endParaRPr lang="en-US" dirty="0"/>
          </a:p>
        </p:txBody>
      </p:sp>
      <p:sp>
        <p:nvSpPr>
          <p:cNvPr id="5" name="Slide Number Placeholder 17"/>
          <p:cNvSpPr>
            <a:spLocks noGrp="1"/>
          </p:cNvSpPr>
          <p:nvPr>
            <p:ph type="sldNum" sz="quarter" idx="12"/>
          </p:nvPr>
        </p:nvSpPr>
        <p:spPr/>
        <p:txBody>
          <a:bodyPr/>
          <a:lstStyle>
            <a:lvl1pPr>
              <a:defRPr/>
            </a:lvl1pPr>
          </a:lstStyle>
          <a:p>
            <a:fld id="{44D163FD-D5CB-4C67-B7DB-AC22D29DF83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249D4A6F-2B49-4B9E-BED5-163F41FBA1DE}" type="datetimeFigureOut">
              <a:rPr lang="en-US" smtClean="0"/>
              <a:pPr/>
              <a:t>6/5/20</a:t>
            </a:fld>
            <a:endParaRPr lang="en-US" dirty="0"/>
          </a:p>
        </p:txBody>
      </p:sp>
      <p:sp>
        <p:nvSpPr>
          <p:cNvPr id="3" name="Footer Placeholder 21"/>
          <p:cNvSpPr>
            <a:spLocks noGrp="1"/>
          </p:cNvSpPr>
          <p:nvPr>
            <p:ph type="ftr" sz="quarter" idx="11"/>
          </p:nvPr>
        </p:nvSpPr>
        <p:spPr/>
        <p:txBody>
          <a:bodyPr/>
          <a:lstStyle>
            <a:lvl1pPr>
              <a:defRPr/>
            </a:lvl1pPr>
          </a:lstStyle>
          <a:p>
            <a:endParaRPr lang="en-US" dirty="0"/>
          </a:p>
        </p:txBody>
      </p:sp>
      <p:sp>
        <p:nvSpPr>
          <p:cNvPr id="4" name="Slide Number Placeholder 17"/>
          <p:cNvSpPr>
            <a:spLocks noGrp="1"/>
          </p:cNvSpPr>
          <p:nvPr>
            <p:ph type="sldNum" sz="quarter" idx="12"/>
          </p:nvPr>
        </p:nvSpPr>
        <p:spPr/>
        <p:txBody>
          <a:bodyPr/>
          <a:lstStyle>
            <a:lvl1pPr>
              <a:defRPr/>
            </a:lvl1pPr>
          </a:lstStyle>
          <a:p>
            <a:fld id="{44D163FD-D5CB-4C67-B7DB-AC22D29DF83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fld id="{249D4A6F-2B49-4B9E-BED5-163F41FBA1DE}" type="datetimeFigureOut">
              <a:rPr lang="en-US" smtClean="0"/>
              <a:pPr/>
              <a:t>6/5/20</a:t>
            </a:fld>
            <a:endParaRPr lang="en-US" dirty="0"/>
          </a:p>
        </p:txBody>
      </p:sp>
      <p:sp>
        <p:nvSpPr>
          <p:cNvPr id="6" name="Footer Placeholder 21"/>
          <p:cNvSpPr>
            <a:spLocks noGrp="1"/>
          </p:cNvSpPr>
          <p:nvPr>
            <p:ph type="ftr" sz="quarter" idx="11"/>
          </p:nvPr>
        </p:nvSpPr>
        <p:spPr/>
        <p:txBody>
          <a:bodyPr/>
          <a:lstStyle>
            <a:lvl1pPr>
              <a:defRPr/>
            </a:lvl1pPr>
          </a:lstStyle>
          <a:p>
            <a:endParaRPr lang="en-US" dirty="0"/>
          </a:p>
        </p:txBody>
      </p:sp>
      <p:sp>
        <p:nvSpPr>
          <p:cNvPr id="7" name="Slide Number Placeholder 17"/>
          <p:cNvSpPr>
            <a:spLocks noGrp="1"/>
          </p:cNvSpPr>
          <p:nvPr>
            <p:ph type="sldNum" sz="quarter" idx="12"/>
          </p:nvPr>
        </p:nvSpPr>
        <p:spPr/>
        <p:txBody>
          <a:bodyPr/>
          <a:lstStyle>
            <a:lvl1pPr>
              <a:defRPr/>
            </a:lvl1pPr>
          </a:lstStyle>
          <a:p>
            <a:fld id="{44D163FD-D5CB-4C67-B7DB-AC22D29DF83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p:cNvSpPr>
            <a:spLocks noGrp="1"/>
          </p:cNvSpPr>
          <p:nvPr>
            <p:ph type="dt" sz="half" idx="10"/>
          </p:nvPr>
        </p:nvSpPr>
        <p:spPr/>
        <p:txBody>
          <a:bodyPr/>
          <a:lstStyle>
            <a:lvl1pPr>
              <a:defRPr smtClean="0"/>
            </a:lvl1pPr>
          </a:lstStyle>
          <a:p>
            <a:fld id="{249D4A6F-2B49-4B9E-BED5-163F41FBA1DE}" type="datetimeFigureOut">
              <a:rPr lang="en-US" smtClean="0"/>
              <a:pPr/>
              <a:t>6/5/20</a:t>
            </a:fld>
            <a:endParaRPr lang="en-US" dirty="0"/>
          </a:p>
        </p:txBody>
      </p:sp>
      <p:sp>
        <p:nvSpPr>
          <p:cNvPr id="10" name="Footer Placeholder 5"/>
          <p:cNvSpPr>
            <a:spLocks noGrp="1"/>
          </p:cNvSpPr>
          <p:nvPr>
            <p:ph type="ftr" sz="quarter" idx="11"/>
          </p:nvPr>
        </p:nvSpPr>
        <p:spPr/>
        <p:txBody>
          <a:bodyPr/>
          <a:lstStyle>
            <a:lvl1pPr>
              <a:defRPr/>
            </a:lvl1pPr>
          </a:lstStyle>
          <a:p>
            <a:endParaRPr lang="en-US" dirty="0"/>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fld id="{44D163FD-D5CB-4C67-B7DB-AC22D29DF83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fld id="{249D4A6F-2B49-4B9E-BED5-163F41FBA1DE}" type="datetimeFigureOut">
              <a:rPr lang="en-US" smtClean="0"/>
              <a:pPr/>
              <a:t>6/5/20</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fld id="{44D163FD-D5CB-4C67-B7DB-AC22D29DF833}" type="slidenum">
              <a:rPr lang="en-US" smtClean="0"/>
              <a:pPr/>
              <a:t>‹#›</a:t>
            </a:fld>
            <a:endParaRPr lang="en-US" dirty="0"/>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grpSp>
      <p:pic>
        <p:nvPicPr>
          <p:cNvPr id="1034" name="Picture 2" descr="C:\Documents and Settings\woodda\Desktop\County-Logo-orginal copy.gif"/>
          <p:cNvPicPr>
            <a:picLocks noChangeAspect="1" noChangeArrowheads="1"/>
          </p:cNvPicPr>
          <p:nvPr/>
        </p:nvPicPr>
        <p:blipFill>
          <a:blip r:embed="rId15"/>
          <a:srcRect/>
          <a:stretch>
            <a:fillRect/>
          </a:stretch>
        </p:blipFill>
        <p:spPr bwMode="auto">
          <a:xfrm>
            <a:off x="7620000" y="5715000"/>
            <a:ext cx="1066800" cy="638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fontAlgn="base" hangingPunct="1">
        <a:spcBef>
          <a:spcPct val="0"/>
        </a:spcBef>
        <a:spcAft>
          <a:spcPct val="0"/>
        </a:spcAft>
        <a:defRPr sz="5000" kern="1200">
          <a:solidFill>
            <a:srgbClr val="005490"/>
          </a:solidFill>
          <a:latin typeface="+mj-lt"/>
          <a:ea typeface="+mj-ea"/>
          <a:cs typeface="+mj-cs"/>
        </a:defRPr>
      </a:lvl1pPr>
      <a:lvl2pPr algn="l" rtl="0" eaLnBrk="1" fontAlgn="base" hangingPunct="1">
        <a:spcBef>
          <a:spcPct val="0"/>
        </a:spcBef>
        <a:spcAft>
          <a:spcPct val="0"/>
        </a:spcAft>
        <a:defRPr sz="5000">
          <a:solidFill>
            <a:srgbClr val="005490"/>
          </a:solidFill>
          <a:latin typeface="Calibri" pitchFamily="34" charset="0"/>
        </a:defRPr>
      </a:lvl2pPr>
      <a:lvl3pPr algn="l" rtl="0" eaLnBrk="1" fontAlgn="base" hangingPunct="1">
        <a:spcBef>
          <a:spcPct val="0"/>
        </a:spcBef>
        <a:spcAft>
          <a:spcPct val="0"/>
        </a:spcAft>
        <a:defRPr sz="5000">
          <a:solidFill>
            <a:srgbClr val="005490"/>
          </a:solidFill>
          <a:latin typeface="Calibri" pitchFamily="34" charset="0"/>
        </a:defRPr>
      </a:lvl3pPr>
      <a:lvl4pPr algn="l" rtl="0" eaLnBrk="1" fontAlgn="base" hangingPunct="1">
        <a:spcBef>
          <a:spcPct val="0"/>
        </a:spcBef>
        <a:spcAft>
          <a:spcPct val="0"/>
        </a:spcAft>
        <a:defRPr sz="5000">
          <a:solidFill>
            <a:srgbClr val="005490"/>
          </a:solidFill>
          <a:latin typeface="Calibri" pitchFamily="34" charset="0"/>
        </a:defRPr>
      </a:lvl4pPr>
      <a:lvl5pPr algn="l" rtl="0" eaLnBrk="1" fontAlgn="base" hangingPunct="1">
        <a:spcBef>
          <a:spcPct val="0"/>
        </a:spcBef>
        <a:spcAft>
          <a:spcPct val="0"/>
        </a:spcAft>
        <a:defRPr sz="5000">
          <a:solidFill>
            <a:srgbClr val="005490"/>
          </a:solidFill>
          <a:latin typeface="Calibri" pitchFamily="34" charset="0"/>
        </a:defRPr>
      </a:lvl5pPr>
      <a:lvl6pPr marL="457200" algn="l" rtl="0" eaLnBrk="1" fontAlgn="base" hangingPunct="1">
        <a:spcBef>
          <a:spcPct val="0"/>
        </a:spcBef>
        <a:spcAft>
          <a:spcPct val="0"/>
        </a:spcAft>
        <a:defRPr sz="5000">
          <a:solidFill>
            <a:srgbClr val="005490"/>
          </a:solidFill>
          <a:latin typeface="Calibri" pitchFamily="34" charset="0"/>
        </a:defRPr>
      </a:lvl6pPr>
      <a:lvl7pPr marL="914400" algn="l" rtl="0" eaLnBrk="1" fontAlgn="base" hangingPunct="1">
        <a:spcBef>
          <a:spcPct val="0"/>
        </a:spcBef>
        <a:spcAft>
          <a:spcPct val="0"/>
        </a:spcAft>
        <a:defRPr sz="5000">
          <a:solidFill>
            <a:srgbClr val="005490"/>
          </a:solidFill>
          <a:latin typeface="Calibri" pitchFamily="34" charset="0"/>
        </a:defRPr>
      </a:lvl7pPr>
      <a:lvl8pPr marL="1371600" algn="l" rtl="0" eaLnBrk="1" fontAlgn="base" hangingPunct="1">
        <a:spcBef>
          <a:spcPct val="0"/>
        </a:spcBef>
        <a:spcAft>
          <a:spcPct val="0"/>
        </a:spcAft>
        <a:defRPr sz="5000">
          <a:solidFill>
            <a:srgbClr val="005490"/>
          </a:solidFill>
          <a:latin typeface="Calibri" pitchFamily="34" charset="0"/>
        </a:defRPr>
      </a:lvl8pPr>
      <a:lvl9pPr marL="1828800" algn="l" rtl="0" eaLnBrk="1" fontAlgn="base" hangingPunct="1">
        <a:spcBef>
          <a:spcPct val="0"/>
        </a:spcBef>
        <a:spcAft>
          <a:spcPct val="0"/>
        </a:spcAft>
        <a:defRPr sz="5000">
          <a:solidFill>
            <a:srgbClr val="005490"/>
          </a:solidFill>
          <a:latin typeface="Calibri" pitchFamily="34" charset="0"/>
        </a:defRPr>
      </a:lvl9pPr>
    </p:titleStyle>
    <p:bodyStyle>
      <a:lvl1pPr marL="273050" indent="-273050" algn="l" rtl="0" eaLnBrk="1" fontAlgn="base" hangingPunct="1">
        <a:spcBef>
          <a:spcPct val="20000"/>
        </a:spcBef>
        <a:spcAft>
          <a:spcPct val="0"/>
        </a:spcAft>
        <a:buClr>
          <a:srgbClr val="0070C0"/>
        </a:buClr>
        <a:buSzPct val="95000"/>
        <a:buFont typeface="Wingdings 2"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070C0"/>
        </a:buClr>
        <a:buSzPct val="65000"/>
        <a:buFont typeface="Wingdings 2"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052"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99C8329E-9C95-459B-BB04-AD4667DB227D}" type="datetimeFigureOut">
              <a:rPr lang="en-US"/>
              <a:pPr>
                <a:defRPr/>
              </a:pPr>
              <a:t>6/5/20</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4F7BCE75-E50E-4C18-80F2-029D198D60C0}" type="slidenum">
              <a:rPr lang="en-US"/>
              <a:pPr>
                <a:defRPr/>
              </a:pPr>
              <a:t>‹#›</a:t>
            </a:fld>
            <a:endParaRPr lang="en-US" dirty="0"/>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grpSp>
      <p:pic>
        <p:nvPicPr>
          <p:cNvPr id="2058" name="Picture 2" descr="C:\Documents and Settings\woodda\Desktop\County-Logo-orginal copy.gif"/>
          <p:cNvPicPr>
            <a:picLocks noChangeAspect="1" noChangeArrowheads="1"/>
          </p:cNvPicPr>
          <p:nvPr/>
        </p:nvPicPr>
        <p:blipFill>
          <a:blip r:embed="rId13"/>
          <a:srcRect/>
          <a:stretch>
            <a:fillRect/>
          </a:stretch>
        </p:blipFill>
        <p:spPr bwMode="auto">
          <a:xfrm>
            <a:off x="7620000" y="5715000"/>
            <a:ext cx="1066800" cy="638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1" fontAlgn="base" hangingPunct="1">
        <a:spcBef>
          <a:spcPct val="0"/>
        </a:spcBef>
        <a:spcAft>
          <a:spcPct val="0"/>
        </a:spcAft>
        <a:defRPr sz="5000" kern="1200">
          <a:solidFill>
            <a:srgbClr val="005490"/>
          </a:solidFill>
          <a:latin typeface="+mj-lt"/>
          <a:ea typeface="+mj-ea"/>
          <a:cs typeface="+mj-cs"/>
        </a:defRPr>
      </a:lvl1pPr>
      <a:lvl2pPr algn="l" rtl="0" eaLnBrk="1" fontAlgn="base" hangingPunct="1">
        <a:spcBef>
          <a:spcPct val="0"/>
        </a:spcBef>
        <a:spcAft>
          <a:spcPct val="0"/>
        </a:spcAft>
        <a:defRPr sz="5000">
          <a:solidFill>
            <a:srgbClr val="005490"/>
          </a:solidFill>
          <a:latin typeface="Calibri" pitchFamily="34" charset="0"/>
        </a:defRPr>
      </a:lvl2pPr>
      <a:lvl3pPr algn="l" rtl="0" eaLnBrk="1" fontAlgn="base" hangingPunct="1">
        <a:spcBef>
          <a:spcPct val="0"/>
        </a:spcBef>
        <a:spcAft>
          <a:spcPct val="0"/>
        </a:spcAft>
        <a:defRPr sz="5000">
          <a:solidFill>
            <a:srgbClr val="005490"/>
          </a:solidFill>
          <a:latin typeface="Calibri" pitchFamily="34" charset="0"/>
        </a:defRPr>
      </a:lvl3pPr>
      <a:lvl4pPr algn="l" rtl="0" eaLnBrk="1" fontAlgn="base" hangingPunct="1">
        <a:spcBef>
          <a:spcPct val="0"/>
        </a:spcBef>
        <a:spcAft>
          <a:spcPct val="0"/>
        </a:spcAft>
        <a:defRPr sz="5000">
          <a:solidFill>
            <a:srgbClr val="005490"/>
          </a:solidFill>
          <a:latin typeface="Calibri" pitchFamily="34" charset="0"/>
        </a:defRPr>
      </a:lvl4pPr>
      <a:lvl5pPr algn="l" rtl="0" eaLnBrk="1" fontAlgn="base" hangingPunct="1">
        <a:spcBef>
          <a:spcPct val="0"/>
        </a:spcBef>
        <a:spcAft>
          <a:spcPct val="0"/>
        </a:spcAft>
        <a:defRPr sz="5000">
          <a:solidFill>
            <a:srgbClr val="005490"/>
          </a:solidFill>
          <a:latin typeface="Calibri" pitchFamily="34" charset="0"/>
        </a:defRPr>
      </a:lvl5pPr>
      <a:lvl6pPr marL="457200" algn="l" rtl="0" eaLnBrk="1" fontAlgn="base" hangingPunct="1">
        <a:spcBef>
          <a:spcPct val="0"/>
        </a:spcBef>
        <a:spcAft>
          <a:spcPct val="0"/>
        </a:spcAft>
        <a:defRPr sz="5000">
          <a:solidFill>
            <a:srgbClr val="005490"/>
          </a:solidFill>
          <a:latin typeface="Calibri" pitchFamily="34" charset="0"/>
        </a:defRPr>
      </a:lvl6pPr>
      <a:lvl7pPr marL="914400" algn="l" rtl="0" eaLnBrk="1" fontAlgn="base" hangingPunct="1">
        <a:spcBef>
          <a:spcPct val="0"/>
        </a:spcBef>
        <a:spcAft>
          <a:spcPct val="0"/>
        </a:spcAft>
        <a:defRPr sz="5000">
          <a:solidFill>
            <a:srgbClr val="005490"/>
          </a:solidFill>
          <a:latin typeface="Calibri" pitchFamily="34" charset="0"/>
        </a:defRPr>
      </a:lvl7pPr>
      <a:lvl8pPr marL="1371600" algn="l" rtl="0" eaLnBrk="1" fontAlgn="base" hangingPunct="1">
        <a:spcBef>
          <a:spcPct val="0"/>
        </a:spcBef>
        <a:spcAft>
          <a:spcPct val="0"/>
        </a:spcAft>
        <a:defRPr sz="5000">
          <a:solidFill>
            <a:srgbClr val="005490"/>
          </a:solidFill>
          <a:latin typeface="Calibri" pitchFamily="34" charset="0"/>
        </a:defRPr>
      </a:lvl8pPr>
      <a:lvl9pPr marL="1828800" algn="l" rtl="0" eaLnBrk="1" fontAlgn="base" hangingPunct="1">
        <a:spcBef>
          <a:spcPct val="0"/>
        </a:spcBef>
        <a:spcAft>
          <a:spcPct val="0"/>
        </a:spcAft>
        <a:defRPr sz="5000">
          <a:solidFill>
            <a:srgbClr val="005490"/>
          </a:solidFill>
          <a:latin typeface="Calibri" pitchFamily="34" charset="0"/>
        </a:defRPr>
      </a:lvl9pPr>
    </p:titleStyle>
    <p:bodyStyle>
      <a:lvl1pPr marL="273050" indent="-273050" algn="l" rtl="0" eaLnBrk="1" fontAlgn="base" hangingPunct="1">
        <a:spcBef>
          <a:spcPct val="20000"/>
        </a:spcBef>
        <a:spcAft>
          <a:spcPct val="0"/>
        </a:spcAft>
        <a:buClr>
          <a:srgbClr val="0070C0"/>
        </a:buClr>
        <a:buSzPct val="95000"/>
        <a:buFont typeface="Wingdings 2"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070C0"/>
        </a:buClr>
        <a:buSzPct val="65000"/>
        <a:buFont typeface="Wingdings 2"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307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8D955565-707F-40DE-982C-73F09CFE7147}" type="datetimeFigureOut">
              <a:rPr lang="en-US"/>
              <a:pPr>
                <a:defRPr/>
              </a:pPr>
              <a:t>6/5/20</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8380874F-BA63-4E46-87E7-A70E1D166FAE}" type="slidenum">
              <a:rPr lang="en-US"/>
              <a:pPr>
                <a:defRPr/>
              </a:pPr>
              <a:t>‹#›</a:t>
            </a:fld>
            <a:endParaRPr lang="en-US" dirty="0"/>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grpSp>
      <p:pic>
        <p:nvPicPr>
          <p:cNvPr id="3082" name="Picture 2" descr="C:\Documents and Settings\woodda\Desktop\County-Logo-orginal copy.gif"/>
          <p:cNvPicPr>
            <a:picLocks noChangeAspect="1" noChangeArrowheads="1"/>
          </p:cNvPicPr>
          <p:nvPr/>
        </p:nvPicPr>
        <p:blipFill>
          <a:blip r:embed="rId13"/>
          <a:srcRect/>
          <a:stretch>
            <a:fillRect/>
          </a:stretch>
        </p:blipFill>
        <p:spPr bwMode="auto">
          <a:xfrm>
            <a:off x="7620000" y="5715000"/>
            <a:ext cx="1066800" cy="638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1" fontAlgn="base" hangingPunct="1">
        <a:spcBef>
          <a:spcPct val="0"/>
        </a:spcBef>
        <a:spcAft>
          <a:spcPct val="0"/>
        </a:spcAft>
        <a:defRPr sz="5000" kern="1200">
          <a:solidFill>
            <a:srgbClr val="005490"/>
          </a:solidFill>
          <a:latin typeface="+mj-lt"/>
          <a:ea typeface="+mj-ea"/>
          <a:cs typeface="+mj-cs"/>
        </a:defRPr>
      </a:lvl1pPr>
      <a:lvl2pPr algn="l" rtl="0" eaLnBrk="1" fontAlgn="base" hangingPunct="1">
        <a:spcBef>
          <a:spcPct val="0"/>
        </a:spcBef>
        <a:spcAft>
          <a:spcPct val="0"/>
        </a:spcAft>
        <a:defRPr sz="5000">
          <a:solidFill>
            <a:srgbClr val="005490"/>
          </a:solidFill>
          <a:latin typeface="Calibri" pitchFamily="34" charset="0"/>
        </a:defRPr>
      </a:lvl2pPr>
      <a:lvl3pPr algn="l" rtl="0" eaLnBrk="1" fontAlgn="base" hangingPunct="1">
        <a:spcBef>
          <a:spcPct val="0"/>
        </a:spcBef>
        <a:spcAft>
          <a:spcPct val="0"/>
        </a:spcAft>
        <a:defRPr sz="5000">
          <a:solidFill>
            <a:srgbClr val="005490"/>
          </a:solidFill>
          <a:latin typeface="Calibri" pitchFamily="34" charset="0"/>
        </a:defRPr>
      </a:lvl3pPr>
      <a:lvl4pPr algn="l" rtl="0" eaLnBrk="1" fontAlgn="base" hangingPunct="1">
        <a:spcBef>
          <a:spcPct val="0"/>
        </a:spcBef>
        <a:spcAft>
          <a:spcPct val="0"/>
        </a:spcAft>
        <a:defRPr sz="5000">
          <a:solidFill>
            <a:srgbClr val="005490"/>
          </a:solidFill>
          <a:latin typeface="Calibri" pitchFamily="34" charset="0"/>
        </a:defRPr>
      </a:lvl4pPr>
      <a:lvl5pPr algn="l" rtl="0" eaLnBrk="1" fontAlgn="base" hangingPunct="1">
        <a:spcBef>
          <a:spcPct val="0"/>
        </a:spcBef>
        <a:spcAft>
          <a:spcPct val="0"/>
        </a:spcAft>
        <a:defRPr sz="5000">
          <a:solidFill>
            <a:srgbClr val="005490"/>
          </a:solidFill>
          <a:latin typeface="Calibri" pitchFamily="34" charset="0"/>
        </a:defRPr>
      </a:lvl5pPr>
      <a:lvl6pPr marL="457200" algn="l" rtl="0" eaLnBrk="1" fontAlgn="base" hangingPunct="1">
        <a:spcBef>
          <a:spcPct val="0"/>
        </a:spcBef>
        <a:spcAft>
          <a:spcPct val="0"/>
        </a:spcAft>
        <a:defRPr sz="5000">
          <a:solidFill>
            <a:srgbClr val="005490"/>
          </a:solidFill>
          <a:latin typeface="Calibri" pitchFamily="34" charset="0"/>
        </a:defRPr>
      </a:lvl6pPr>
      <a:lvl7pPr marL="914400" algn="l" rtl="0" eaLnBrk="1" fontAlgn="base" hangingPunct="1">
        <a:spcBef>
          <a:spcPct val="0"/>
        </a:spcBef>
        <a:spcAft>
          <a:spcPct val="0"/>
        </a:spcAft>
        <a:defRPr sz="5000">
          <a:solidFill>
            <a:srgbClr val="005490"/>
          </a:solidFill>
          <a:latin typeface="Calibri" pitchFamily="34" charset="0"/>
        </a:defRPr>
      </a:lvl7pPr>
      <a:lvl8pPr marL="1371600" algn="l" rtl="0" eaLnBrk="1" fontAlgn="base" hangingPunct="1">
        <a:spcBef>
          <a:spcPct val="0"/>
        </a:spcBef>
        <a:spcAft>
          <a:spcPct val="0"/>
        </a:spcAft>
        <a:defRPr sz="5000">
          <a:solidFill>
            <a:srgbClr val="005490"/>
          </a:solidFill>
          <a:latin typeface="Calibri" pitchFamily="34" charset="0"/>
        </a:defRPr>
      </a:lvl8pPr>
      <a:lvl9pPr marL="1828800" algn="l" rtl="0" eaLnBrk="1" fontAlgn="base" hangingPunct="1">
        <a:spcBef>
          <a:spcPct val="0"/>
        </a:spcBef>
        <a:spcAft>
          <a:spcPct val="0"/>
        </a:spcAft>
        <a:defRPr sz="5000">
          <a:solidFill>
            <a:srgbClr val="005490"/>
          </a:solidFill>
          <a:latin typeface="Calibri" pitchFamily="34" charset="0"/>
        </a:defRPr>
      </a:lvl9pPr>
    </p:titleStyle>
    <p:bodyStyle>
      <a:lvl1pPr marL="273050" indent="-273050" algn="l" rtl="0" eaLnBrk="1" fontAlgn="base" hangingPunct="1">
        <a:spcBef>
          <a:spcPct val="20000"/>
        </a:spcBef>
        <a:spcAft>
          <a:spcPct val="0"/>
        </a:spcAft>
        <a:buClr>
          <a:srgbClr val="0070C0"/>
        </a:buClr>
        <a:buSzPct val="95000"/>
        <a:buFont typeface="Wingdings 2"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070C0"/>
        </a:buClr>
        <a:buSzPct val="65000"/>
        <a:buFont typeface="Wingdings 2"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752600"/>
            <a:ext cx="8610600" cy="2895600"/>
          </a:xfrm>
        </p:spPr>
        <p:txBody>
          <a:bodyPr>
            <a:normAutofit fontScale="90000"/>
          </a:bodyPr>
          <a:lstStyle/>
          <a:p>
            <a:pPr algn="ctr"/>
            <a:r>
              <a:rPr lang="en-US" sz="4900" dirty="0">
                <a:solidFill>
                  <a:srgbClr val="005490"/>
                </a:solidFill>
                <a:latin typeface="+mn-lt"/>
              </a:rPr>
              <a:t>Blind Creek Beach </a:t>
            </a:r>
            <a:br>
              <a:rPr lang="en-US" sz="4900" dirty="0">
                <a:solidFill>
                  <a:srgbClr val="005490"/>
                </a:solidFill>
                <a:latin typeface="+mn-lt"/>
              </a:rPr>
            </a:br>
            <a:br>
              <a:rPr lang="en-US" sz="4900" dirty="0">
                <a:solidFill>
                  <a:srgbClr val="005490"/>
                </a:solidFill>
                <a:latin typeface="+mn-lt"/>
              </a:rPr>
            </a:br>
            <a:r>
              <a:rPr lang="en-US" sz="4900" dirty="0">
                <a:solidFill>
                  <a:srgbClr val="005490"/>
                </a:solidFill>
                <a:latin typeface="+mn-lt"/>
              </a:rPr>
              <a:t>August 13, 2019</a:t>
            </a:r>
            <a:br>
              <a:rPr lang="en-US" sz="4800" b="0" dirty="0">
                <a:latin typeface="+mn-lt"/>
              </a:rPr>
            </a:br>
            <a:endParaRPr lang="en-US" sz="4800" b="0" dirty="0">
              <a:latin typeface="+mn-lt"/>
            </a:endParaRPr>
          </a:p>
        </p:txBody>
      </p:sp>
    </p:spTree>
    <p:extLst>
      <p:ext uri="{BB962C8B-B14F-4D97-AF65-F5344CB8AC3E}">
        <p14:creationId xmlns:p14="http://schemas.microsoft.com/office/powerpoint/2010/main" val="113621762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3904333" cy="5094032"/>
          </a:xfrm>
        </p:spPr>
        <p:txBody>
          <a:bodyPr/>
          <a:lstStyle/>
          <a:p>
            <a:r>
              <a:rPr lang="en-US" dirty="0"/>
              <a:t>In mid 2018, I was assigned by Mr. Tipton to review the situation with an eye on formally designating Blind Creek as clothing optional. </a:t>
            </a:r>
          </a:p>
          <a:p>
            <a:r>
              <a:rPr lang="en-US" dirty="0"/>
              <a:t>Looking at the site and the naturist web page it was apparent that they expanded their area to the entire length, 5500± ft. of oceanfront beach.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333" y="22738"/>
            <a:ext cx="4856522" cy="6835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79202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2286000"/>
            <a:ext cx="8229600" cy="1139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0732" y="1066800"/>
            <a:ext cx="9144000" cy="4832092"/>
          </a:xfrm>
          <a:prstGeom prst="rect">
            <a:avLst/>
          </a:prstGeom>
        </p:spPr>
        <p:txBody>
          <a:bodyPr wrap="square">
            <a:spAutoFit/>
          </a:bodyPr>
          <a:lstStyle/>
          <a:p>
            <a:r>
              <a:rPr lang="en-US" sz="1400" dirty="0"/>
              <a:t>Given the information above, the question of officially recognizing BCOB for what it is principally used for, a clothing-optional beach in St. Lucie County, would seem to be clear. It is not clear, however, due to a number of interfering elements. Several maps are attached for your review as you read the following interfering elements. They are:</a:t>
            </a:r>
          </a:p>
          <a:p>
            <a:r>
              <a:rPr lang="en-US" sz="1400" dirty="0"/>
              <a:t> </a:t>
            </a:r>
          </a:p>
          <a:p>
            <a:pPr marL="342900" lvl="0" indent="-342900">
              <a:buFont typeface="+mj-lt"/>
              <a:buAutoNum type="arabicPeriod"/>
            </a:pPr>
            <a:r>
              <a:rPr lang="en-US" sz="1400" dirty="0"/>
              <a:t>The County only owns 468 +/- feet of ocean front property which is approximately 500 +/- feet south of the dune crossover.</a:t>
            </a:r>
          </a:p>
          <a:p>
            <a:pPr marL="342900" lvl="0" indent="-342900">
              <a:buFont typeface="+mj-lt"/>
              <a:buAutoNum type="arabicPeriod"/>
            </a:pPr>
            <a:r>
              <a:rPr lang="en-US" sz="1400" dirty="0"/>
              <a:t>The County leases nearly 5,500 feet of ocean front property north of the county’s property, from the South Florida Water Management District and the Board of Trustees of the Internal Improvement Trust Fund of the State of Florida. They have told us as far back as October 20, 2015 that a “clothing optional beach” has not been authorized by the Board of Trustees of the Internal Improvement Trust Fund of the State of Florida owned property. </a:t>
            </a:r>
          </a:p>
          <a:p>
            <a:pPr marL="342900" lvl="0" indent="-342900">
              <a:buFont typeface="+mj-lt"/>
              <a:buAutoNum type="arabicPeriod"/>
            </a:pPr>
            <a:r>
              <a:rPr lang="en-US" sz="1400" dirty="0"/>
              <a:t>The property to the immediate south of the County’s property is owned by Florida Power and Light. </a:t>
            </a:r>
          </a:p>
          <a:p>
            <a:pPr marL="342900" lvl="0" indent="-342900">
              <a:buFont typeface="+mj-lt"/>
              <a:buAutoNum type="arabicPeriod"/>
            </a:pPr>
            <a:r>
              <a:rPr lang="en-US" sz="1400" dirty="0"/>
              <a:t>And while we know the concentration of beach goers use the beach directly to the north and south of the crossover a review of the attached map shows the northern edge of the County’s property is approximately 400 +/- feet south of the crossover. </a:t>
            </a:r>
          </a:p>
          <a:p>
            <a:pPr marL="342900" lvl="0" indent="-342900">
              <a:buFont typeface="+mj-lt"/>
              <a:buAutoNum type="arabicPeriod"/>
            </a:pPr>
            <a:r>
              <a:rPr lang="en-US" sz="1400" dirty="0"/>
              <a:t>The main parking areas are on property leased from the State with only the entrance on County property.</a:t>
            </a:r>
          </a:p>
          <a:p>
            <a:pPr marL="342900" lvl="0" indent="-342900">
              <a:buFont typeface="+mj-lt"/>
              <a:buAutoNum type="arabicPeriod"/>
            </a:pPr>
            <a:r>
              <a:rPr lang="en-US" sz="1400" dirty="0"/>
              <a:t>Unsuspecting textiles have submitted occasional complaints when they were surprised by nudity on the beach with no warning.</a:t>
            </a:r>
          </a:p>
          <a:p>
            <a:r>
              <a:rPr lang="en-US" sz="1400" dirty="0"/>
              <a:t> </a:t>
            </a:r>
          </a:p>
          <a:p>
            <a:r>
              <a:rPr lang="en-US" sz="1400" dirty="0"/>
              <a:t>Previous discussions with both the State of Florida and FPL have resulted in a continued lack of support for clothing optional activities on their properties. </a:t>
            </a:r>
          </a:p>
          <a:p>
            <a:r>
              <a:rPr lang="en-US" sz="1400" dirty="0"/>
              <a:t> </a:t>
            </a:r>
          </a:p>
        </p:txBody>
      </p:sp>
    </p:spTree>
    <p:extLst>
      <p:ext uri="{BB962C8B-B14F-4D97-AF65-F5344CB8AC3E}">
        <p14:creationId xmlns:p14="http://schemas.microsoft.com/office/powerpoint/2010/main" val="4875432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6">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p:cTn id="1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6">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p:cTn id="22"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6">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p:cTn id="27"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6">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 calcmode="lin" valueType="num">
                                      <p:cBhvr>
                                        <p:cTn id="32"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6">
                                            <p:txEl>
                                              <p:pRg st="5" end="5"/>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p:cTn id="37"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6">
                                            <p:txEl>
                                              <p:pRg st="6" end="6"/>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 calcmode="lin" valueType="num">
                                      <p:cBhvr>
                                        <p:cTn id="42"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6">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6">
                                            <p:txEl>
                                              <p:pRg st="7" end="7"/>
                                            </p:txEl>
                                          </p:spTgt>
                                        </p:tgtEl>
                                      </p:cBhvr>
                                    </p:animEffect>
                                  </p:childTnLst>
                                </p:cTn>
                              </p:par>
                              <p:par>
                                <p:cTn id="45" presetID="53" presetClass="entr" presetSubtype="16" fill="hold" nodeType="with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 calcmode="lin" valueType="num">
                                      <p:cBhvr>
                                        <p:cTn id="47"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6">
                                            <p:txEl>
                                              <p:pRg st="8" end="8"/>
                                            </p:txEl>
                                          </p:spTgt>
                                        </p:tgtEl>
                                        <p:attrNameLst>
                                          <p:attrName>ppt_h</p:attrName>
                                        </p:attrNameLst>
                                      </p:cBhvr>
                                      <p:tavLst>
                                        <p:tav tm="0">
                                          <p:val>
                                            <p:fltVal val="0"/>
                                          </p:val>
                                        </p:tav>
                                        <p:tav tm="100000">
                                          <p:val>
                                            <p:strVal val="#ppt_h"/>
                                          </p:val>
                                        </p:tav>
                                      </p:tavLst>
                                    </p:anim>
                                    <p:animEffect transition="in" filter="fade">
                                      <p:cBhvr>
                                        <p:cTn id="49" dur="500"/>
                                        <p:tgtEl>
                                          <p:spTgt spid="6">
                                            <p:txEl>
                                              <p:pRg st="8" end="8"/>
                                            </p:txEl>
                                          </p:spTgt>
                                        </p:tgtEl>
                                      </p:cBhvr>
                                    </p:animEffect>
                                  </p:childTnLst>
                                </p:cTn>
                              </p:par>
                              <p:par>
                                <p:cTn id="50" presetID="53" presetClass="entr" presetSubtype="16" fill="hold" nodeType="with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 calcmode="lin" valueType="num">
                                      <p:cBhvr>
                                        <p:cTn id="52" dur="500" fill="hold"/>
                                        <p:tgtEl>
                                          <p:spTgt spid="6">
                                            <p:txEl>
                                              <p:pRg st="9" end="9"/>
                                            </p:txEl>
                                          </p:spTgt>
                                        </p:tgtEl>
                                        <p:attrNameLst>
                                          <p:attrName>ppt_w</p:attrName>
                                        </p:attrNameLst>
                                      </p:cBhvr>
                                      <p:tavLst>
                                        <p:tav tm="0">
                                          <p:val>
                                            <p:fltVal val="0"/>
                                          </p:val>
                                        </p:tav>
                                        <p:tav tm="100000">
                                          <p:val>
                                            <p:strVal val="#ppt_w"/>
                                          </p:val>
                                        </p:tav>
                                      </p:tavLst>
                                    </p:anim>
                                    <p:anim calcmode="lin" valueType="num">
                                      <p:cBhvr>
                                        <p:cTn id="53" dur="500" fill="hold"/>
                                        <p:tgtEl>
                                          <p:spTgt spid="6">
                                            <p:txEl>
                                              <p:pRg st="9" end="9"/>
                                            </p:txEl>
                                          </p:spTgt>
                                        </p:tgtEl>
                                        <p:attrNameLst>
                                          <p:attrName>ppt_h</p:attrName>
                                        </p:attrNameLst>
                                      </p:cBhvr>
                                      <p:tavLst>
                                        <p:tav tm="0">
                                          <p:val>
                                            <p:fltVal val="0"/>
                                          </p:val>
                                        </p:tav>
                                        <p:tav tm="100000">
                                          <p:val>
                                            <p:strVal val="#ppt_h"/>
                                          </p:val>
                                        </p:tav>
                                      </p:tavLst>
                                    </p:anim>
                                    <p:animEffect transition="in" filter="fade">
                                      <p:cBhvr>
                                        <p:cTn id="54" dur="500"/>
                                        <p:tgtEl>
                                          <p:spTgt spid="6">
                                            <p:txEl>
                                              <p:pRg st="9" end="9"/>
                                            </p:txEl>
                                          </p:spTgt>
                                        </p:tgtEl>
                                      </p:cBhvr>
                                    </p:animEffect>
                                  </p:childTnLst>
                                </p:cTn>
                              </p:par>
                              <p:par>
                                <p:cTn id="55" presetID="53" presetClass="entr" presetSubtype="16" fill="hold" nodeType="with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 calcmode="lin" valueType="num">
                                      <p:cBhvr>
                                        <p:cTn id="57" dur="5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58" dur="500" fill="hold"/>
                                        <p:tgtEl>
                                          <p:spTgt spid="6">
                                            <p:txEl>
                                              <p:pRg st="10" end="10"/>
                                            </p:txEl>
                                          </p:spTgt>
                                        </p:tgtEl>
                                        <p:attrNameLst>
                                          <p:attrName>ppt_h</p:attrName>
                                        </p:attrNameLst>
                                      </p:cBhvr>
                                      <p:tavLst>
                                        <p:tav tm="0">
                                          <p:val>
                                            <p:fltVal val="0"/>
                                          </p:val>
                                        </p:tav>
                                        <p:tav tm="100000">
                                          <p:val>
                                            <p:strVal val="#ppt_h"/>
                                          </p:val>
                                        </p:tav>
                                      </p:tavLst>
                                    </p:anim>
                                    <p:animEffect transition="in" filter="fade">
                                      <p:cBhvr>
                                        <p:cTn id="59"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229600" cy="4389437"/>
          </a:xfrm>
        </p:spPr>
        <p:txBody>
          <a:bodyPr/>
          <a:lstStyle/>
          <a:p>
            <a:pPr marL="0" indent="0">
              <a:buNone/>
            </a:pPr>
            <a:r>
              <a:rPr lang="en-US" sz="1800" dirty="0"/>
              <a:t>My initial review found that BCOB is being rather heavily promoted as one of the State of Florida’s clothing optional locations. </a:t>
            </a:r>
          </a:p>
          <a:p>
            <a:pPr marL="0" indent="0">
              <a:buNone/>
            </a:pPr>
            <a:endParaRPr lang="en-US" sz="800" dirty="0"/>
          </a:p>
          <a:p>
            <a:pPr marL="0" indent="0">
              <a:buNone/>
            </a:pPr>
            <a:r>
              <a:rPr lang="en-US" sz="1800" dirty="0"/>
              <a:t>A Google search turned up the following promotions for BCOB:</a:t>
            </a:r>
          </a:p>
          <a:p>
            <a:pPr marL="0" indent="0">
              <a:buNone/>
            </a:pPr>
            <a:endParaRPr lang="en-US" sz="800" dirty="0"/>
          </a:p>
          <a:p>
            <a:pPr lvl="0"/>
            <a:r>
              <a:rPr lang="en-US" sz="1800" dirty="0"/>
              <a:t>Visit Florida – the official Florida tourism industry marketing corporation.</a:t>
            </a:r>
          </a:p>
          <a:p>
            <a:pPr lvl="0"/>
            <a:r>
              <a:rPr lang="en-US" sz="1800" dirty="0"/>
              <a:t>Le </a:t>
            </a:r>
            <a:r>
              <a:rPr lang="en-US" sz="1800" dirty="0" err="1"/>
              <a:t>Courrier</a:t>
            </a:r>
            <a:r>
              <a:rPr lang="en-US" sz="1800" dirty="0"/>
              <a:t>, a French publication</a:t>
            </a:r>
          </a:p>
          <a:p>
            <a:pPr lvl="0"/>
            <a:r>
              <a:rPr lang="en-US" sz="1800" dirty="0"/>
              <a:t>Granite Media Groups Publication - Far &amp; Wide</a:t>
            </a:r>
          </a:p>
          <a:p>
            <a:pPr lvl="0"/>
            <a:r>
              <a:rPr lang="en-US" sz="1800" dirty="0"/>
              <a:t>Fort-pierce.net</a:t>
            </a:r>
          </a:p>
          <a:p>
            <a:pPr lvl="0"/>
            <a:r>
              <a:rPr lang="en-US" sz="1800" dirty="0"/>
              <a:t>Trip Advisor</a:t>
            </a:r>
          </a:p>
          <a:p>
            <a:pPr lvl="0"/>
            <a:r>
              <a:rPr lang="en-US" sz="1800" dirty="0"/>
              <a:t>VeroNews.com</a:t>
            </a:r>
          </a:p>
          <a:p>
            <a:pPr lvl="0"/>
            <a:r>
              <a:rPr lang="en-US" sz="1800" dirty="0"/>
              <a:t>TC Palm</a:t>
            </a:r>
          </a:p>
          <a:p>
            <a:pPr lvl="0"/>
            <a:r>
              <a:rPr lang="en-US" sz="1800" dirty="0"/>
              <a:t>YouTube Video</a:t>
            </a:r>
          </a:p>
          <a:p>
            <a:pPr lvl="0"/>
            <a:r>
              <a:rPr lang="en-US" sz="1800" dirty="0"/>
              <a:t>Allevents.in – Fort Pierce</a:t>
            </a:r>
          </a:p>
          <a:p>
            <a:pPr lvl="0"/>
            <a:r>
              <a:rPr lang="en-US" sz="1800" dirty="0"/>
              <a:t>Indian River Magazine</a:t>
            </a:r>
          </a:p>
          <a:p>
            <a:endParaRPr lang="en-US" dirty="0"/>
          </a:p>
        </p:txBody>
      </p:sp>
    </p:spTree>
    <p:extLst>
      <p:ext uri="{BB962C8B-B14F-4D97-AF65-F5344CB8AC3E}">
        <p14:creationId xmlns:p14="http://schemas.microsoft.com/office/powerpoint/2010/main" val="25465457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3" dur="500"/>
                                        <p:tgtEl>
                                          <p:spTgt spid="3">
                                            <p:txEl>
                                              <p:pRg st="4" end="4"/>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6" dur="500"/>
                                        <p:tgtEl>
                                          <p:spTgt spid="3">
                                            <p:txEl>
                                              <p:pRg st="5" end="5"/>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9" dur="500"/>
                                        <p:tgtEl>
                                          <p:spTgt spid="3">
                                            <p:txEl>
                                              <p:pRg st="6" end="6"/>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2" dur="500"/>
                                        <p:tgtEl>
                                          <p:spTgt spid="3">
                                            <p:txEl>
                                              <p:pRg st="7" end="7"/>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5" dur="500"/>
                                        <p:tgtEl>
                                          <p:spTgt spid="3">
                                            <p:txEl>
                                              <p:pRg st="8" end="8"/>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randombar(horizontal)">
                                      <p:cBhvr>
                                        <p:cTn id="28" dur="500"/>
                                        <p:tgtEl>
                                          <p:spTgt spid="3">
                                            <p:txEl>
                                              <p:pRg st="9" end="9"/>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31" dur="500"/>
                                        <p:tgtEl>
                                          <p:spTgt spid="3">
                                            <p:txEl>
                                              <p:pRg st="10" end="10"/>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34" dur="500"/>
                                        <p:tgtEl>
                                          <p:spTgt spid="3">
                                            <p:txEl>
                                              <p:pRg st="11" end="11"/>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randombar(horizontal)">
                                      <p:cBhvr>
                                        <p:cTn id="37" dur="500"/>
                                        <p:tgtEl>
                                          <p:spTgt spid="3">
                                            <p:txEl>
                                              <p:pRg st="12" end="12"/>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3">
                                            <p:txEl>
                                              <p:pRg st="13" end="13"/>
                                            </p:txEl>
                                          </p:spTgt>
                                        </p:tgtEl>
                                        <p:attrNameLst>
                                          <p:attrName>style.visibility</p:attrName>
                                        </p:attrNameLst>
                                      </p:cBhvr>
                                      <p:to>
                                        <p:strVal val="visible"/>
                                      </p:to>
                                    </p:set>
                                    <p:animEffect transition="in" filter="randombar(horizontal)">
                                      <p:cBhvr>
                                        <p:cTn id="40"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838200"/>
            <a:ext cx="8229600" cy="5486400"/>
          </a:xfrm>
        </p:spPr>
        <p:txBody>
          <a:bodyPr/>
          <a:lstStyle/>
          <a:p>
            <a:pPr marL="0" indent="0">
              <a:buNone/>
            </a:pPr>
            <a:endParaRPr lang="en-US" sz="2000" dirty="0"/>
          </a:p>
          <a:p>
            <a:pPr marL="0" indent="0">
              <a:buNone/>
            </a:pPr>
            <a:r>
              <a:rPr lang="en-US" sz="2000" dirty="0"/>
              <a:t>In order to verify and understand the utilization of this beach in relation to other oceanfront beaches in St. Lucie County, a traffic study was conducted at the following beaches:</a:t>
            </a:r>
          </a:p>
          <a:p>
            <a:pPr marL="0" indent="0">
              <a:buNone/>
            </a:pPr>
            <a:endParaRPr lang="en-US" sz="1800" dirty="0"/>
          </a:p>
          <a:p>
            <a:pPr lvl="0"/>
            <a:r>
              <a:rPr lang="en-US" sz="1800" dirty="0"/>
              <a:t>Blind Creek</a:t>
            </a:r>
          </a:p>
          <a:p>
            <a:pPr lvl="0"/>
            <a:r>
              <a:rPr lang="en-US" sz="1800" dirty="0"/>
              <a:t>Waveland</a:t>
            </a:r>
          </a:p>
          <a:p>
            <a:pPr lvl="0"/>
            <a:r>
              <a:rPr lang="en-US" sz="1800" dirty="0" err="1"/>
              <a:t>Dollman</a:t>
            </a:r>
            <a:endParaRPr lang="en-US" sz="1800" dirty="0"/>
          </a:p>
          <a:p>
            <a:pPr lvl="0"/>
            <a:r>
              <a:rPr lang="en-US" sz="1800" dirty="0"/>
              <a:t>Frederick Douglas</a:t>
            </a:r>
          </a:p>
          <a:p>
            <a:pPr lvl="0"/>
            <a:r>
              <a:rPr lang="en-US" sz="1800" dirty="0"/>
              <a:t>John Brooks</a:t>
            </a:r>
          </a:p>
          <a:p>
            <a:pPr marL="0" indent="0">
              <a:buNone/>
            </a:pPr>
            <a:endParaRPr lang="en-US" sz="1200" dirty="0"/>
          </a:p>
          <a:p>
            <a:pPr marL="0" indent="0">
              <a:buNone/>
            </a:pPr>
            <a:r>
              <a:rPr lang="en-US" sz="2000" dirty="0"/>
              <a:t>The counts were taken by our traffic division in the last two weeks of August, 2018. It should be noted that these counts were taken during a non-snow-bird month. This last snow-bird season the parking area was full on a regular basis based on casual observation.</a:t>
            </a:r>
          </a:p>
          <a:p>
            <a:pPr marL="0" indent="0">
              <a:buNone/>
            </a:pPr>
            <a:endParaRPr lang="en-US" sz="4000" dirty="0"/>
          </a:p>
        </p:txBody>
      </p:sp>
    </p:spTree>
    <p:extLst>
      <p:ext uri="{BB962C8B-B14F-4D97-AF65-F5344CB8AC3E}">
        <p14:creationId xmlns:p14="http://schemas.microsoft.com/office/powerpoint/2010/main" val="25694254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1000"/>
                                        <p:tgtEl>
                                          <p:spTgt spid="4">
                                            <p:txEl>
                                              <p:pRg st="3" end="3"/>
                                            </p:txEl>
                                          </p:spTgt>
                                        </p:tgtEl>
                                      </p:cBhvr>
                                    </p:animEffect>
                                    <p:anim calcmode="lin" valueType="num">
                                      <p:cBhvr>
                                        <p:cTn id="1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1000"/>
                                        <p:tgtEl>
                                          <p:spTgt spid="4">
                                            <p:txEl>
                                              <p:pRg st="4" end="4"/>
                                            </p:txEl>
                                          </p:spTgt>
                                        </p:tgtEl>
                                      </p:cBhvr>
                                    </p:animEffect>
                                    <p:anim calcmode="lin" valueType="num">
                                      <p:cBhvr>
                                        <p:cTn id="1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1000"/>
                                        <p:tgtEl>
                                          <p:spTgt spid="4">
                                            <p:txEl>
                                              <p:pRg st="5" end="5"/>
                                            </p:txEl>
                                          </p:spTgt>
                                        </p:tgtEl>
                                      </p:cBhvr>
                                    </p:animEffect>
                                    <p:anim calcmode="lin" valueType="num">
                                      <p:cBhvr>
                                        <p:cTn id="2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1000"/>
                                        <p:tgtEl>
                                          <p:spTgt spid="4">
                                            <p:txEl>
                                              <p:pRg st="6" end="6"/>
                                            </p:txEl>
                                          </p:spTgt>
                                        </p:tgtEl>
                                      </p:cBhvr>
                                    </p:animEffect>
                                    <p:anim calcmode="lin" valueType="num">
                                      <p:cBhvr>
                                        <p:cTn id="2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1000"/>
                                        <p:tgtEl>
                                          <p:spTgt spid="4">
                                            <p:txEl>
                                              <p:pRg st="7" end="7"/>
                                            </p:txEl>
                                          </p:spTgt>
                                        </p:tgtEl>
                                      </p:cBhvr>
                                    </p:animEffect>
                                    <p:anim calcmode="lin" valueType="num">
                                      <p:cBhvr>
                                        <p:cTn id="3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7" end="7"/>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fade">
                                      <p:cBhvr>
                                        <p:cTn id="37" dur="1000"/>
                                        <p:tgtEl>
                                          <p:spTgt spid="4">
                                            <p:txEl>
                                              <p:pRg st="9" end="9"/>
                                            </p:txEl>
                                          </p:spTgt>
                                        </p:tgtEl>
                                      </p:cBhvr>
                                    </p:animEffect>
                                    <p:anim calcmode="lin" valueType="num">
                                      <p:cBhvr>
                                        <p:cTn id="38"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85366854"/>
              </p:ext>
            </p:extLst>
          </p:nvPr>
        </p:nvGraphicFramePr>
        <p:xfrm>
          <a:off x="1790700" y="1857776"/>
          <a:ext cx="5562600" cy="2296302"/>
        </p:xfrm>
        <a:graphic>
          <a:graphicData uri="http://schemas.openxmlformats.org/drawingml/2006/table">
            <a:tbl>
              <a:tblPr firstRow="1" firstCol="1" bandRow="1"/>
              <a:tblGrid>
                <a:gridCol w="1275721">
                  <a:extLst>
                    <a:ext uri="{9D8B030D-6E8A-4147-A177-3AD203B41FA5}">
                      <a16:colId xmlns:a16="http://schemas.microsoft.com/office/drawing/2014/main" val="20000"/>
                    </a:ext>
                  </a:extLst>
                </a:gridCol>
                <a:gridCol w="1306461">
                  <a:extLst>
                    <a:ext uri="{9D8B030D-6E8A-4147-A177-3AD203B41FA5}">
                      <a16:colId xmlns:a16="http://schemas.microsoft.com/office/drawing/2014/main" val="20001"/>
                    </a:ext>
                  </a:extLst>
                </a:gridCol>
                <a:gridCol w="1060540">
                  <a:extLst>
                    <a:ext uri="{9D8B030D-6E8A-4147-A177-3AD203B41FA5}">
                      <a16:colId xmlns:a16="http://schemas.microsoft.com/office/drawing/2014/main" val="20002"/>
                    </a:ext>
                  </a:extLst>
                </a:gridCol>
                <a:gridCol w="1919878">
                  <a:extLst>
                    <a:ext uri="{9D8B030D-6E8A-4147-A177-3AD203B41FA5}">
                      <a16:colId xmlns:a16="http://schemas.microsoft.com/office/drawing/2014/main" val="20003"/>
                    </a:ext>
                  </a:extLst>
                </a:gridCol>
              </a:tblGrid>
              <a:tr h="332942">
                <a:tc>
                  <a:txBody>
                    <a:bodyPr/>
                    <a:lstStyle/>
                    <a:p>
                      <a:pPr algn="ctr">
                        <a:lnSpc>
                          <a:spcPct val="107000"/>
                        </a:lnSpc>
                      </a:pPr>
                      <a:endParaRPr lang="en-US" sz="1800" dirty="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1800" dirty="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800" b="1" dirty="0">
                          <a:solidFill>
                            <a:srgbClr val="000000"/>
                          </a:solidFill>
                          <a:effectLst/>
                          <a:latin typeface="Calibri"/>
                          <a:ea typeface="Times New Roman"/>
                          <a:cs typeface="Times New Roman"/>
                        </a:rPr>
                        <a:t># OF</a:t>
                      </a:r>
                      <a:endParaRPr lang="en-US" sz="18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800" b="1">
                          <a:solidFill>
                            <a:srgbClr val="000000"/>
                          </a:solidFill>
                          <a:effectLst/>
                          <a:latin typeface="Calibri"/>
                          <a:ea typeface="Times New Roman"/>
                          <a:cs typeface="Times New Roman"/>
                        </a:rPr>
                        <a:t>AVERAGE</a:t>
                      </a:r>
                      <a:endParaRPr lang="en-US" sz="18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276789">
                <a:tc>
                  <a:txBody>
                    <a:bodyPr/>
                    <a:lstStyle/>
                    <a:p>
                      <a:pPr marL="0" marR="0" algn="ctr">
                        <a:lnSpc>
                          <a:spcPct val="107000"/>
                        </a:lnSpc>
                        <a:spcBef>
                          <a:spcPts val="0"/>
                        </a:spcBef>
                        <a:spcAft>
                          <a:spcPts val="0"/>
                        </a:spcAft>
                      </a:pPr>
                      <a:r>
                        <a:rPr lang="en-US" sz="1800" b="1">
                          <a:solidFill>
                            <a:srgbClr val="000000"/>
                          </a:solidFill>
                          <a:effectLst/>
                          <a:latin typeface="Calibri"/>
                          <a:ea typeface="Times New Roman"/>
                          <a:cs typeface="Times New Roman"/>
                        </a:rPr>
                        <a:t>BEACH</a:t>
                      </a:r>
                      <a:endParaRPr lang="en-US" sz="18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000000"/>
                          </a:solidFill>
                          <a:effectLst/>
                          <a:latin typeface="Calibri"/>
                          <a:ea typeface="Times New Roman"/>
                          <a:cs typeface="Times New Roman"/>
                        </a:rPr>
                        <a:t>COUNT</a:t>
                      </a:r>
                      <a:endParaRPr lang="en-US" sz="18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000000"/>
                          </a:solidFill>
                          <a:effectLst/>
                          <a:latin typeface="Calibri"/>
                          <a:ea typeface="Times New Roman"/>
                          <a:cs typeface="Times New Roman"/>
                        </a:rPr>
                        <a:t>DAYS</a:t>
                      </a:r>
                      <a:endParaRPr lang="en-US" sz="18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solidFill>
                            <a:srgbClr val="000000"/>
                          </a:solidFill>
                          <a:effectLst/>
                          <a:latin typeface="Calibri"/>
                          <a:ea typeface="Times New Roman"/>
                          <a:cs typeface="Times New Roman"/>
                        </a:rPr>
                        <a:t>PER DAY</a:t>
                      </a:r>
                      <a:endParaRPr lang="en-US" sz="18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6789">
                <a:tc>
                  <a:txBody>
                    <a:bodyPr/>
                    <a:lstStyle/>
                    <a:p>
                      <a:pPr>
                        <a:lnSpc>
                          <a:spcPct val="107000"/>
                        </a:lnSpc>
                      </a:pPr>
                      <a:endParaRPr lang="en-US" sz="18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nSpc>
                          <a:spcPct val="107000"/>
                        </a:lnSpc>
                      </a:pPr>
                      <a:endParaRPr lang="en-US" sz="180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nSpc>
                          <a:spcPct val="107000"/>
                        </a:lnSpc>
                      </a:pPr>
                      <a:endParaRPr lang="en-US" sz="1800" dirty="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nSpc>
                          <a:spcPct val="107000"/>
                        </a:lnSpc>
                      </a:pPr>
                      <a:endParaRPr lang="en-US" sz="1800" dirty="0">
                        <a:effectLst/>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263609">
                <a:tc>
                  <a:txBody>
                    <a:bodyPr/>
                    <a:lstStyle/>
                    <a:p>
                      <a:pPr marL="0" marR="0" algn="ctr">
                        <a:lnSpc>
                          <a:spcPct val="107000"/>
                        </a:lnSpc>
                        <a:spcBef>
                          <a:spcPts val="0"/>
                        </a:spcBef>
                        <a:spcAft>
                          <a:spcPts val="0"/>
                        </a:spcAft>
                      </a:pPr>
                      <a:r>
                        <a:rPr lang="en-US" sz="1800">
                          <a:solidFill>
                            <a:srgbClr val="000000"/>
                          </a:solidFill>
                          <a:effectLst/>
                          <a:latin typeface="Calibri"/>
                          <a:ea typeface="Times New Roman"/>
                          <a:cs typeface="Times New Roman"/>
                        </a:rPr>
                        <a:t>Blind Creek</a:t>
                      </a:r>
                      <a:endParaRPr lang="en-US" sz="18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a:ea typeface="Times New Roman"/>
                          <a:cs typeface="Times New Roman"/>
                        </a:rPr>
                        <a:t>3,621.00</a:t>
                      </a:r>
                      <a:endParaRPr lang="en-US" sz="18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rgbClr val="000000"/>
                          </a:solidFill>
                          <a:effectLst/>
                          <a:latin typeface="Calibri"/>
                          <a:ea typeface="Times New Roman"/>
                          <a:cs typeface="Times New Roman"/>
                        </a:rPr>
                        <a:t>10</a:t>
                      </a:r>
                      <a:endParaRPr lang="en-US" sz="18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rgbClr val="000000"/>
                          </a:solidFill>
                          <a:effectLst/>
                          <a:latin typeface="Calibri"/>
                          <a:ea typeface="Times New Roman"/>
                          <a:cs typeface="Times New Roman"/>
                        </a:rPr>
                        <a:t>362.10</a:t>
                      </a:r>
                      <a:endParaRPr lang="en-US" sz="18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3609">
                <a:tc>
                  <a:txBody>
                    <a:bodyPr/>
                    <a:lstStyle/>
                    <a:p>
                      <a:pPr marL="0" marR="0" algn="ctr">
                        <a:lnSpc>
                          <a:spcPct val="107000"/>
                        </a:lnSpc>
                        <a:spcBef>
                          <a:spcPts val="0"/>
                        </a:spcBef>
                        <a:spcAft>
                          <a:spcPts val="0"/>
                        </a:spcAft>
                      </a:pPr>
                      <a:r>
                        <a:rPr lang="en-US" sz="1800">
                          <a:solidFill>
                            <a:srgbClr val="000000"/>
                          </a:solidFill>
                          <a:effectLst/>
                          <a:latin typeface="Calibri"/>
                          <a:ea typeface="Times New Roman"/>
                          <a:cs typeface="Times New Roman"/>
                        </a:rPr>
                        <a:t>Waveland</a:t>
                      </a:r>
                      <a:endParaRPr lang="en-US" sz="18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a:ea typeface="Times New Roman"/>
                          <a:cs typeface="Times New Roman"/>
                        </a:rPr>
                        <a:t>1,458.00</a:t>
                      </a:r>
                      <a:endParaRPr lang="en-US" sz="18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a:ea typeface="Times New Roman"/>
                          <a:cs typeface="Times New Roman"/>
                        </a:rPr>
                        <a:t>10</a:t>
                      </a:r>
                      <a:endParaRPr lang="en-US" sz="18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rgbClr val="000000"/>
                          </a:solidFill>
                          <a:effectLst/>
                          <a:latin typeface="Calibri"/>
                          <a:ea typeface="Times New Roman"/>
                          <a:cs typeface="Times New Roman"/>
                        </a:rPr>
                        <a:t>145.80</a:t>
                      </a:r>
                      <a:endParaRPr lang="en-US" sz="18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3609">
                <a:tc>
                  <a:txBody>
                    <a:bodyPr/>
                    <a:lstStyle/>
                    <a:p>
                      <a:pPr marL="0" marR="0" algn="ctr">
                        <a:lnSpc>
                          <a:spcPct val="107000"/>
                        </a:lnSpc>
                        <a:spcBef>
                          <a:spcPts val="0"/>
                        </a:spcBef>
                        <a:spcAft>
                          <a:spcPts val="0"/>
                        </a:spcAft>
                      </a:pPr>
                      <a:r>
                        <a:rPr lang="en-US" sz="1800">
                          <a:solidFill>
                            <a:srgbClr val="000000"/>
                          </a:solidFill>
                          <a:effectLst/>
                          <a:latin typeface="Calibri"/>
                          <a:ea typeface="Times New Roman"/>
                          <a:cs typeface="Times New Roman"/>
                        </a:rPr>
                        <a:t>Dollman</a:t>
                      </a:r>
                      <a:endParaRPr lang="en-US" sz="18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a:ea typeface="Times New Roman"/>
                          <a:cs typeface="Times New Roman"/>
                        </a:rPr>
                        <a:t>935.00</a:t>
                      </a:r>
                      <a:endParaRPr lang="en-US" sz="18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a:ea typeface="Times New Roman"/>
                          <a:cs typeface="Times New Roman"/>
                        </a:rPr>
                        <a:t>10</a:t>
                      </a:r>
                      <a:endParaRPr lang="en-US" sz="18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rgbClr val="000000"/>
                          </a:solidFill>
                          <a:effectLst/>
                          <a:latin typeface="Calibri"/>
                          <a:ea typeface="Times New Roman"/>
                          <a:cs typeface="Times New Roman"/>
                        </a:rPr>
                        <a:t>93.50</a:t>
                      </a:r>
                      <a:endParaRPr lang="en-US" sz="18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63609">
                <a:tc>
                  <a:txBody>
                    <a:bodyPr/>
                    <a:lstStyle/>
                    <a:p>
                      <a:pPr marL="0" marR="0" algn="ctr">
                        <a:lnSpc>
                          <a:spcPct val="107000"/>
                        </a:lnSpc>
                        <a:spcBef>
                          <a:spcPts val="0"/>
                        </a:spcBef>
                        <a:spcAft>
                          <a:spcPts val="0"/>
                        </a:spcAft>
                      </a:pPr>
                      <a:r>
                        <a:rPr lang="en-US" sz="1800">
                          <a:solidFill>
                            <a:srgbClr val="000000"/>
                          </a:solidFill>
                          <a:effectLst/>
                          <a:latin typeface="Calibri"/>
                          <a:ea typeface="Times New Roman"/>
                          <a:cs typeface="Times New Roman"/>
                        </a:rPr>
                        <a:t>F. Douglas</a:t>
                      </a:r>
                      <a:endParaRPr lang="en-US" sz="18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a:ea typeface="Times New Roman"/>
                          <a:cs typeface="Times New Roman"/>
                        </a:rPr>
                        <a:t>584.00</a:t>
                      </a:r>
                      <a:endParaRPr lang="en-US" sz="18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a:ea typeface="Times New Roman"/>
                          <a:cs typeface="Times New Roman"/>
                        </a:rPr>
                        <a:t>10</a:t>
                      </a:r>
                      <a:endParaRPr lang="en-US" sz="18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rgbClr val="000000"/>
                          </a:solidFill>
                          <a:effectLst/>
                          <a:latin typeface="Calibri"/>
                          <a:ea typeface="Times New Roman"/>
                          <a:cs typeface="Times New Roman"/>
                        </a:rPr>
                        <a:t>58.40</a:t>
                      </a:r>
                      <a:endParaRPr lang="en-US" sz="18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76789">
                <a:tc>
                  <a:txBody>
                    <a:bodyPr/>
                    <a:lstStyle/>
                    <a:p>
                      <a:pPr marL="0" marR="0" algn="ctr">
                        <a:lnSpc>
                          <a:spcPct val="107000"/>
                        </a:lnSpc>
                        <a:spcBef>
                          <a:spcPts val="0"/>
                        </a:spcBef>
                        <a:spcAft>
                          <a:spcPts val="0"/>
                        </a:spcAft>
                      </a:pPr>
                      <a:r>
                        <a:rPr lang="en-US" sz="1800">
                          <a:solidFill>
                            <a:srgbClr val="000000"/>
                          </a:solidFill>
                          <a:effectLst/>
                          <a:latin typeface="Calibri"/>
                          <a:ea typeface="Times New Roman"/>
                          <a:cs typeface="Times New Roman"/>
                        </a:rPr>
                        <a:t>J. Brooks</a:t>
                      </a:r>
                      <a:endParaRPr lang="en-US" sz="18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a:ea typeface="Times New Roman"/>
                          <a:cs typeface="Times New Roman"/>
                        </a:rPr>
                        <a:t>521.00</a:t>
                      </a:r>
                      <a:endParaRPr lang="en-US" sz="18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rgbClr val="000000"/>
                          </a:solidFill>
                          <a:effectLst/>
                          <a:latin typeface="Calibri"/>
                          <a:ea typeface="Times New Roman"/>
                          <a:cs typeface="Times New Roman"/>
                        </a:rPr>
                        <a:t>10</a:t>
                      </a:r>
                      <a:endParaRPr lang="en-US" sz="18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rgbClr val="000000"/>
                          </a:solidFill>
                          <a:effectLst/>
                          <a:latin typeface="Calibri"/>
                          <a:ea typeface="Times New Roman"/>
                          <a:cs typeface="Times New Roman"/>
                        </a:rPr>
                        <a:t>52.10</a:t>
                      </a:r>
                      <a:endParaRPr lang="en-US" sz="18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0" name="Rectangle 2"/>
          <p:cNvSpPr>
            <a:spLocks noChangeArrowheads="1"/>
          </p:cNvSpPr>
          <p:nvPr/>
        </p:nvSpPr>
        <p:spPr bwMode="auto">
          <a:xfrm>
            <a:off x="0" y="2133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TextBox 11"/>
          <p:cNvSpPr txBox="1"/>
          <p:nvPr/>
        </p:nvSpPr>
        <p:spPr>
          <a:xfrm>
            <a:off x="1143000" y="773668"/>
            <a:ext cx="2667000" cy="369332"/>
          </a:xfrm>
          <a:prstGeom prst="rect">
            <a:avLst/>
          </a:prstGeom>
          <a:noFill/>
        </p:spPr>
        <p:txBody>
          <a:bodyPr wrap="square" rtlCol="0">
            <a:spAutoFit/>
          </a:bodyPr>
          <a:lstStyle/>
          <a:p>
            <a:endParaRPr lang="en-US" dirty="0"/>
          </a:p>
        </p:txBody>
      </p:sp>
      <p:sp>
        <p:nvSpPr>
          <p:cNvPr id="13" name="TextBox 12"/>
          <p:cNvSpPr txBox="1"/>
          <p:nvPr/>
        </p:nvSpPr>
        <p:spPr>
          <a:xfrm>
            <a:off x="846786" y="1131056"/>
            <a:ext cx="5029200" cy="369332"/>
          </a:xfrm>
          <a:prstGeom prst="rect">
            <a:avLst/>
          </a:prstGeom>
          <a:noFill/>
        </p:spPr>
        <p:txBody>
          <a:bodyPr wrap="square" rtlCol="0">
            <a:spAutoFit/>
          </a:bodyPr>
          <a:lstStyle/>
          <a:p>
            <a:r>
              <a:rPr lang="en-US" dirty="0"/>
              <a:t>The results are shown in the following table:</a:t>
            </a:r>
          </a:p>
        </p:txBody>
      </p:sp>
      <p:sp>
        <p:nvSpPr>
          <p:cNvPr id="14" name="TextBox 13"/>
          <p:cNvSpPr txBox="1"/>
          <p:nvPr/>
        </p:nvSpPr>
        <p:spPr>
          <a:xfrm>
            <a:off x="846786" y="4666796"/>
            <a:ext cx="7230414" cy="923330"/>
          </a:xfrm>
          <a:prstGeom prst="rect">
            <a:avLst/>
          </a:prstGeom>
          <a:noFill/>
        </p:spPr>
        <p:txBody>
          <a:bodyPr wrap="square" rtlCol="0">
            <a:spAutoFit/>
          </a:bodyPr>
          <a:lstStyle/>
          <a:p>
            <a:pPr algn="just"/>
            <a:r>
              <a:rPr lang="en-US" dirty="0"/>
              <a:t>As you can see from the table above, BCOB is by far the most heavily used beach of the five (5) beaches listed by a minimum of 248% above the next highest used beach - Waveland</a:t>
            </a:r>
            <a:endParaRPr lang="en-US" sz="6000" dirty="0"/>
          </a:p>
        </p:txBody>
      </p:sp>
    </p:spTree>
    <p:extLst>
      <p:ext uri="{BB962C8B-B14F-4D97-AF65-F5344CB8AC3E}">
        <p14:creationId xmlns:p14="http://schemas.microsoft.com/office/powerpoint/2010/main" val="18178141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81050"/>
          </a:xfrm>
        </p:spPr>
        <p:txBody>
          <a:bodyPr/>
          <a:lstStyle/>
          <a:p>
            <a:pPr algn="ctr"/>
            <a:r>
              <a:rPr lang="en-US" sz="4400" b="1" dirty="0">
                <a:latin typeface="+mn-lt"/>
              </a:rPr>
              <a:t>My Journey</a:t>
            </a:r>
          </a:p>
        </p:txBody>
      </p:sp>
      <p:sp>
        <p:nvSpPr>
          <p:cNvPr id="3" name="Content Placeholder 2"/>
          <p:cNvSpPr>
            <a:spLocks noGrp="1"/>
          </p:cNvSpPr>
          <p:nvPr>
            <p:ph idx="1"/>
          </p:nvPr>
        </p:nvSpPr>
        <p:spPr>
          <a:xfrm>
            <a:off x="304800" y="1219200"/>
            <a:ext cx="8229600" cy="4389437"/>
          </a:xfrm>
        </p:spPr>
        <p:txBody>
          <a:bodyPr/>
          <a:lstStyle/>
          <a:p>
            <a:endParaRPr lang="en-US" sz="1600" dirty="0"/>
          </a:p>
          <a:p>
            <a:r>
              <a:rPr lang="en-US" sz="1800" dirty="0"/>
              <a:t>Seeking approval of a clothing optional beach on state lands from the State Division of Lands was met with the same resistance as in 2015. Not authorized; a clothing optional beach may preclude or defer portions of the general public from using the beach in question, and; The State does not see how this advances the “public purpose” under their guidelines.</a:t>
            </a:r>
          </a:p>
          <a:p>
            <a:pPr marL="0" indent="0">
              <a:buNone/>
            </a:pPr>
            <a:endParaRPr lang="en-US" sz="1800" dirty="0"/>
          </a:p>
          <a:p>
            <a:pPr lvl="0"/>
            <a:r>
              <a:rPr lang="en-US" sz="1800" dirty="0"/>
              <a:t>I proposed that the State formally turn over the land to the County since we have maintained it. Their response: “The BOT would not be able to outright sell the land to the County. There is a process in place to surplus land. The County would first have to request a release of the lease. The parcel would then be noticed to all State Agencies, State Colleges and State Universities for an opportunity to enter into a new lease for the parcel. Should the parcel not be leased, the parcel would be </a:t>
            </a:r>
            <a:r>
              <a:rPr lang="en-US" sz="1800" dirty="0" err="1"/>
              <a:t>surplused</a:t>
            </a:r>
            <a:r>
              <a:rPr lang="en-US" sz="1800" dirty="0"/>
              <a:t> and sold by a competitive bid. State Lands can’t guarantee that the County would win the bid.</a:t>
            </a:r>
          </a:p>
          <a:p>
            <a:endParaRPr lang="en-US" dirty="0"/>
          </a:p>
        </p:txBody>
      </p:sp>
    </p:spTree>
    <p:extLst>
      <p:ext uri="{BB962C8B-B14F-4D97-AF65-F5344CB8AC3E}">
        <p14:creationId xmlns:p14="http://schemas.microsoft.com/office/powerpoint/2010/main" val="39731152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781050"/>
          </a:xfrm>
        </p:spPr>
        <p:txBody>
          <a:bodyPr/>
          <a:lstStyle/>
          <a:p>
            <a:pPr algn="ctr"/>
            <a:r>
              <a:rPr lang="en-US" sz="4400" b="1" dirty="0">
                <a:latin typeface="+mn-lt"/>
              </a:rPr>
              <a:t>The First Movement</a:t>
            </a:r>
          </a:p>
        </p:txBody>
      </p:sp>
      <p:sp>
        <p:nvSpPr>
          <p:cNvPr id="3" name="Content Placeholder 2"/>
          <p:cNvSpPr>
            <a:spLocks noGrp="1"/>
          </p:cNvSpPr>
          <p:nvPr>
            <p:ph idx="1"/>
          </p:nvPr>
        </p:nvSpPr>
        <p:spPr>
          <a:xfrm>
            <a:off x="457200" y="1447800"/>
            <a:ext cx="8229600" cy="4389437"/>
          </a:xfrm>
        </p:spPr>
        <p:txBody>
          <a:bodyPr/>
          <a:lstStyle/>
          <a:p>
            <a:pPr marL="0" indent="0" algn="just">
              <a:buNone/>
            </a:pPr>
            <a:r>
              <a:rPr lang="en-US" sz="900" dirty="0"/>
              <a:t> </a:t>
            </a:r>
            <a:r>
              <a:rPr lang="en-US" sz="1800" b="1" dirty="0"/>
              <a:t>In a phone call with State Lands in February, 2019, State Lands indicated that while they cannot sell the property to the County they have entertained a swap of lands. So:</a:t>
            </a:r>
          </a:p>
          <a:p>
            <a:pPr lvl="0"/>
            <a:r>
              <a:rPr lang="en-US" sz="1800" dirty="0"/>
              <a:t>A letter dated February 28, 2019 to Division of State Lands Director offered a swap of Frederick Douglas, which has 1,033 feet of ocean frontage with an equivalent frontage on Blind Creek. We would then lease back Frederick Douglas.</a:t>
            </a:r>
          </a:p>
          <a:p>
            <a:pPr marL="0" lvl="0" indent="0">
              <a:buNone/>
            </a:pPr>
            <a:endParaRPr lang="en-US" sz="1800" dirty="0"/>
          </a:p>
          <a:p>
            <a:pPr marL="0" indent="0">
              <a:buNone/>
            </a:pPr>
            <a:r>
              <a:rPr lang="en-US" sz="1800" b="1" dirty="0"/>
              <a:t>Their response:</a:t>
            </a:r>
          </a:p>
          <a:p>
            <a:pPr lvl="0"/>
            <a:r>
              <a:rPr lang="en-US" sz="1800" dirty="0"/>
              <a:t>We typically require a two for one swap. And they still struggle with the public purpose of the effort.</a:t>
            </a:r>
          </a:p>
          <a:p>
            <a:pPr lvl="0"/>
            <a:r>
              <a:rPr lang="en-US" sz="1800" dirty="0"/>
              <a:t>A frustrating process became more complicated and more difficult to comply with or justify. </a:t>
            </a:r>
          </a:p>
          <a:p>
            <a:pPr marL="0" indent="0">
              <a:buNone/>
            </a:pPr>
            <a:endParaRPr lang="en-US" sz="1800" dirty="0"/>
          </a:p>
          <a:p>
            <a:endParaRPr lang="en-US" sz="1800" dirty="0"/>
          </a:p>
        </p:txBody>
      </p:sp>
    </p:spTree>
    <p:extLst>
      <p:ext uri="{BB962C8B-B14F-4D97-AF65-F5344CB8AC3E}">
        <p14:creationId xmlns:p14="http://schemas.microsoft.com/office/powerpoint/2010/main" val="12020109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304800" y="381000"/>
            <a:ext cx="8382000" cy="5943600"/>
          </a:xfrm>
        </p:spPr>
        <p:txBody>
          <a:bodyPr/>
          <a:lstStyle/>
          <a:p>
            <a:pPr marL="0" indent="0">
              <a:buNone/>
            </a:pPr>
            <a:endParaRPr lang="en-US" sz="2000" b="1" dirty="0"/>
          </a:p>
          <a:p>
            <a:pPr marL="0" indent="0">
              <a:buNone/>
            </a:pPr>
            <a:r>
              <a:rPr lang="en-US" sz="2400" b="1" dirty="0"/>
              <a:t>And then the major change in the position of State Lands.</a:t>
            </a:r>
          </a:p>
          <a:p>
            <a:pPr marL="0" indent="0">
              <a:buNone/>
            </a:pPr>
            <a:endParaRPr lang="en-US" sz="1800" dirty="0"/>
          </a:p>
          <a:p>
            <a:pPr lvl="0"/>
            <a:r>
              <a:rPr lang="en-US" sz="1800" dirty="0"/>
              <a:t>During the 2019 Legislative session our Legislative coordinator met with State Lands and a lobbyist for the naturists.</a:t>
            </a:r>
          </a:p>
          <a:p>
            <a:pPr lvl="0"/>
            <a:r>
              <a:rPr lang="en-US" sz="1800" dirty="0"/>
              <a:t>As a result we were told that according to their new attorneys we can accomplish this through a County Ordinance. </a:t>
            </a:r>
          </a:p>
          <a:p>
            <a:pPr lvl="0"/>
            <a:r>
              <a:rPr lang="en-US" sz="1800" dirty="0"/>
              <a:t>Then we were told as recently as two weeks ago that we might be able to accomplish our goal with a resolution.</a:t>
            </a:r>
          </a:p>
          <a:p>
            <a:pPr marL="0" indent="0">
              <a:buNone/>
            </a:pPr>
            <a:endParaRPr lang="en-US" sz="1600" dirty="0"/>
          </a:p>
          <a:p>
            <a:pPr marL="0" indent="0">
              <a:buNone/>
            </a:pPr>
            <a:r>
              <a:rPr lang="en-US" sz="2400" b="1" dirty="0"/>
              <a:t>Our path:</a:t>
            </a:r>
          </a:p>
          <a:p>
            <a:pPr marL="0" indent="0">
              <a:buNone/>
            </a:pPr>
            <a:r>
              <a:rPr lang="en-US" sz="1600" dirty="0"/>
              <a:t> </a:t>
            </a:r>
          </a:p>
          <a:p>
            <a:pPr lvl="0"/>
            <a:r>
              <a:rPr lang="en-US" sz="1800" dirty="0"/>
              <a:t>We are proceeding with a simple Ordinance amendment.</a:t>
            </a:r>
          </a:p>
          <a:p>
            <a:pPr lvl="0"/>
            <a:r>
              <a:rPr lang="en-US" sz="1800" dirty="0"/>
              <a:t>Mosquito Control proceeding with update to Management Plan to include clothing optional as permitted public use.</a:t>
            </a:r>
          </a:p>
          <a:p>
            <a:pPr lvl="0"/>
            <a:r>
              <a:rPr lang="en-US" sz="1800" dirty="0"/>
              <a:t>A Resolution will be prepared to provide clarity to the use of Blind Creek Beach as clothing optional and expectations of the Naturists.</a:t>
            </a:r>
          </a:p>
          <a:p>
            <a:pPr marL="0" indent="0">
              <a:buNone/>
            </a:pPr>
            <a:r>
              <a:rPr lang="en-US" sz="1600" dirty="0"/>
              <a:t> </a:t>
            </a:r>
          </a:p>
          <a:p>
            <a:endParaRPr lang="en-US" dirty="0"/>
          </a:p>
        </p:txBody>
      </p:sp>
    </p:spTree>
    <p:extLst>
      <p:ext uri="{BB962C8B-B14F-4D97-AF65-F5344CB8AC3E}">
        <p14:creationId xmlns:p14="http://schemas.microsoft.com/office/powerpoint/2010/main" val="38342342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anim calcmode="lin" valueType="num">
                                      <p:cBhvr additive="base">
                                        <p:cTn id="2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 calcmode="lin" valueType="num">
                                      <p:cBhvr additive="base">
                                        <p:cTn id="2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anim calcmode="lin" valueType="num">
                                      <p:cBhvr additive="base">
                                        <p:cTn id="3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anim calcmode="lin" valueType="num">
                                      <p:cBhvr additive="base">
                                        <p:cTn id="35"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anim calcmode="lin" valueType="num">
                                      <p:cBhvr additive="base">
                                        <p:cTn id="39"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33600"/>
            <a:ext cx="8229600" cy="1143000"/>
          </a:xfrm>
        </p:spPr>
        <p:txBody>
          <a:bodyPr/>
          <a:lstStyle/>
          <a:p>
            <a:pPr algn="ctr"/>
            <a:r>
              <a:rPr lang="en-US" b="1" dirty="0">
                <a:latin typeface="+mn-lt"/>
              </a:rPr>
              <a:t>Questions?</a:t>
            </a:r>
          </a:p>
        </p:txBody>
      </p:sp>
    </p:spTree>
    <p:extLst>
      <p:ext uri="{BB962C8B-B14F-4D97-AF65-F5344CB8AC3E}">
        <p14:creationId xmlns:p14="http://schemas.microsoft.com/office/powerpoint/2010/main" val="5794396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1392"/>
            <a:ext cx="8915400" cy="685800"/>
          </a:xfrm>
        </p:spPr>
        <p:txBody>
          <a:bodyPr/>
          <a:lstStyle/>
          <a:p>
            <a:pPr algn="ctr"/>
            <a:r>
              <a:rPr lang="en-US" sz="4400" b="1" dirty="0">
                <a:latin typeface="+mn-lt"/>
              </a:rPr>
              <a:t>Basic Facts </a:t>
            </a:r>
          </a:p>
        </p:txBody>
      </p:sp>
      <p:sp>
        <p:nvSpPr>
          <p:cNvPr id="3" name="Content Placeholder 2"/>
          <p:cNvSpPr>
            <a:spLocks noGrp="1"/>
          </p:cNvSpPr>
          <p:nvPr>
            <p:ph idx="1"/>
          </p:nvPr>
        </p:nvSpPr>
        <p:spPr>
          <a:xfrm>
            <a:off x="228600" y="1066800"/>
            <a:ext cx="8686800" cy="5638800"/>
          </a:xfrm>
        </p:spPr>
        <p:txBody>
          <a:bodyPr/>
          <a:lstStyle/>
          <a:p>
            <a:pPr marL="0" indent="0" algn="ctr">
              <a:buNone/>
            </a:pPr>
            <a:endParaRPr lang="en-US" sz="3200" b="1" u="sng" dirty="0"/>
          </a:p>
          <a:p>
            <a:pPr marL="0" indent="0" algn="ctr">
              <a:buNone/>
            </a:pPr>
            <a:r>
              <a:rPr lang="en-US" sz="3200" b="1" u="sng" dirty="0"/>
              <a:t>408 Acres</a:t>
            </a:r>
          </a:p>
          <a:p>
            <a:pPr marL="0" indent="0" algn="ctr">
              <a:buNone/>
            </a:pPr>
            <a:r>
              <a:rPr lang="en-US" sz="3200" dirty="0"/>
              <a:t>44 acres - Beach Dune</a:t>
            </a:r>
          </a:p>
          <a:p>
            <a:pPr marL="0" indent="0" algn="ctr">
              <a:buNone/>
            </a:pPr>
            <a:r>
              <a:rPr lang="en-US" sz="3200" dirty="0"/>
              <a:t>36 acres - Coastal Strand </a:t>
            </a:r>
          </a:p>
          <a:p>
            <a:pPr marL="0" indent="0" algn="ctr">
              <a:buNone/>
            </a:pPr>
            <a:r>
              <a:rPr lang="en-US" sz="3200" dirty="0"/>
              <a:t>2 acres - Marine Hammock </a:t>
            </a:r>
          </a:p>
          <a:p>
            <a:pPr marL="0" indent="0" algn="ctr">
              <a:buNone/>
            </a:pPr>
            <a:r>
              <a:rPr lang="en-US" sz="3200" dirty="0"/>
              <a:t>322 acres - Tidal Swamp </a:t>
            </a:r>
          </a:p>
          <a:p>
            <a:pPr marL="0" indent="0" algn="ctr">
              <a:buNone/>
            </a:pPr>
            <a:r>
              <a:rPr lang="en-US" sz="3200" dirty="0"/>
              <a:t>4 acres - Other </a:t>
            </a:r>
          </a:p>
          <a:p>
            <a:pPr marL="0" indent="0">
              <a:buNone/>
            </a:pPr>
            <a:endParaRPr lang="en-US" sz="2400" dirty="0"/>
          </a:p>
        </p:txBody>
      </p:sp>
    </p:spTree>
    <p:extLst>
      <p:ext uri="{BB962C8B-B14F-4D97-AF65-F5344CB8AC3E}">
        <p14:creationId xmlns:p14="http://schemas.microsoft.com/office/powerpoint/2010/main" val="16293478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400000"/>
              </a:schemeClr>
            </a:gs>
            <a:gs pos="32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28730" y="152400"/>
            <a:ext cx="7924800" cy="762000"/>
          </a:xfrm>
        </p:spPr>
        <p:txBody>
          <a:bodyPr/>
          <a:lstStyle/>
          <a:p>
            <a:pPr algn="ctr"/>
            <a:r>
              <a:rPr lang="en-US" sz="4400" b="1" dirty="0">
                <a:latin typeface="+mn-lt"/>
              </a:rPr>
              <a:t>Basic Facts Continued </a:t>
            </a:r>
          </a:p>
        </p:txBody>
      </p:sp>
      <p:sp>
        <p:nvSpPr>
          <p:cNvPr id="10" name="TextBox 9"/>
          <p:cNvSpPr txBox="1"/>
          <p:nvPr/>
        </p:nvSpPr>
        <p:spPr>
          <a:xfrm>
            <a:off x="728730" y="1463377"/>
            <a:ext cx="3581400" cy="523220"/>
          </a:xfrm>
          <a:prstGeom prst="rect">
            <a:avLst/>
          </a:prstGeom>
          <a:noFill/>
        </p:spPr>
        <p:txBody>
          <a:bodyPr wrap="square" rtlCol="0">
            <a:spAutoFit/>
          </a:bodyPr>
          <a:lstStyle/>
          <a:p>
            <a:r>
              <a:rPr lang="en-US" sz="2800" b="1" u="sng" dirty="0"/>
              <a:t>Leased from the:</a:t>
            </a:r>
          </a:p>
        </p:txBody>
      </p:sp>
      <p:sp>
        <p:nvSpPr>
          <p:cNvPr id="11" name="TextBox 10"/>
          <p:cNvSpPr txBox="1"/>
          <p:nvPr/>
        </p:nvSpPr>
        <p:spPr>
          <a:xfrm>
            <a:off x="1676400" y="2391453"/>
            <a:ext cx="5638800" cy="1692771"/>
          </a:xfrm>
          <a:prstGeom prst="rect">
            <a:avLst/>
          </a:prstGeom>
          <a:noFill/>
        </p:spPr>
        <p:txBody>
          <a:bodyPr wrap="square" rtlCol="0">
            <a:spAutoFit/>
          </a:bodyPr>
          <a:lstStyle/>
          <a:p>
            <a:pPr marL="342900" indent="-342900">
              <a:buFont typeface="Arial" panose="020B0604020202020204" pitchFamily="34" charset="0"/>
              <a:buChar char="•"/>
            </a:pPr>
            <a:r>
              <a:rPr lang="en-US" sz="2400" dirty="0"/>
              <a:t>Board of Trustees of the Internal Improvement Trust Fund </a:t>
            </a:r>
          </a:p>
          <a:p>
            <a:endParaRPr lang="en-US" sz="800" dirty="0"/>
          </a:p>
          <a:p>
            <a:pPr marL="342900" indent="-342900">
              <a:buFont typeface="Arial" panose="020B0604020202020204" pitchFamily="34" charset="0"/>
              <a:buChar char="•"/>
            </a:pPr>
            <a:r>
              <a:rPr lang="en-US" sz="2400" dirty="0"/>
              <a:t>South Florida Water Management District </a:t>
            </a:r>
          </a:p>
        </p:txBody>
      </p:sp>
      <p:sp>
        <p:nvSpPr>
          <p:cNvPr id="12" name="TextBox 11"/>
          <p:cNvSpPr txBox="1"/>
          <p:nvPr/>
        </p:nvSpPr>
        <p:spPr>
          <a:xfrm>
            <a:off x="728730" y="4374555"/>
            <a:ext cx="7870424" cy="523220"/>
          </a:xfrm>
          <a:prstGeom prst="rect">
            <a:avLst/>
          </a:prstGeom>
          <a:noFill/>
        </p:spPr>
        <p:txBody>
          <a:bodyPr wrap="none" rtlCol="0">
            <a:spAutoFit/>
          </a:bodyPr>
          <a:lstStyle/>
          <a:p>
            <a:r>
              <a:rPr lang="en-US" sz="2800" b="1" u="sng" dirty="0"/>
              <a:t>Leased to the Mosquito Control Division of SLC </a:t>
            </a:r>
          </a:p>
        </p:txBody>
      </p:sp>
    </p:spTree>
    <p:extLst>
      <p:ext uri="{BB962C8B-B14F-4D97-AF65-F5344CB8AC3E}">
        <p14:creationId xmlns:p14="http://schemas.microsoft.com/office/powerpoint/2010/main" val="12748332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001000" cy="5638800"/>
          </a:xfrm>
        </p:spPr>
        <p:txBody>
          <a:bodyPr/>
          <a:lstStyle/>
          <a:p>
            <a:pPr marL="393700" lvl="1" indent="0">
              <a:buNone/>
            </a:pPr>
            <a:endParaRPr lang="en-US" dirty="0"/>
          </a:p>
          <a:p>
            <a:pPr marL="0" indent="0">
              <a:buNone/>
            </a:pP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5705455"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1228" y="71120"/>
            <a:ext cx="2848378" cy="6748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88506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circle(in)">
                                      <p:cBhvr>
                                        <p:cTn id="12"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458200" cy="5943600"/>
          </a:xfrm>
        </p:spPr>
        <p:txBody>
          <a:bodyPr/>
          <a:lstStyle/>
          <a:p>
            <a:pPr marL="0" indent="0">
              <a:buClr>
                <a:schemeClr val="accent3"/>
              </a:buClr>
              <a:buNone/>
            </a:pPr>
            <a:endParaRPr lang="en-US" dirty="0"/>
          </a:p>
          <a:p>
            <a:pPr marL="0" indent="0" algn="ctr">
              <a:buClr>
                <a:schemeClr val="accent3"/>
              </a:buClr>
              <a:buNone/>
            </a:pPr>
            <a:r>
              <a:rPr lang="en-US" sz="3200" b="1" u="sng" dirty="0"/>
              <a:t>Amenities </a:t>
            </a:r>
          </a:p>
          <a:p>
            <a:pPr marL="393700" lvl="1" indent="0">
              <a:buClr>
                <a:schemeClr val="accent3"/>
              </a:buClr>
              <a:buNone/>
            </a:pPr>
            <a:r>
              <a:rPr lang="en-US" sz="3200" dirty="0"/>
              <a:t>	</a:t>
            </a:r>
            <a:r>
              <a:rPr lang="en-US" sz="2800" dirty="0"/>
              <a:t>Hiking</a:t>
            </a:r>
          </a:p>
          <a:p>
            <a:pPr marL="0" indent="0">
              <a:buClr>
                <a:schemeClr val="accent3"/>
              </a:buClr>
              <a:buNone/>
            </a:pPr>
            <a:r>
              <a:rPr lang="en-US" sz="2800" dirty="0"/>
              <a:t>	Fishing</a:t>
            </a:r>
          </a:p>
          <a:p>
            <a:pPr marL="0" indent="0">
              <a:buClr>
                <a:schemeClr val="accent3"/>
              </a:buClr>
              <a:buNone/>
            </a:pPr>
            <a:r>
              <a:rPr lang="en-US" sz="2800" dirty="0"/>
              <a:t>	Canoeing </a:t>
            </a:r>
          </a:p>
          <a:p>
            <a:pPr marL="0" indent="0">
              <a:buClr>
                <a:schemeClr val="accent3"/>
              </a:buClr>
              <a:buNone/>
            </a:pPr>
            <a:r>
              <a:rPr lang="en-US" sz="2800" dirty="0"/>
              <a:t>	Single lane boat launch</a:t>
            </a:r>
          </a:p>
          <a:p>
            <a:pPr marL="0" indent="0">
              <a:buClr>
                <a:schemeClr val="accent3"/>
              </a:buClr>
              <a:buNone/>
            </a:pPr>
            <a:r>
              <a:rPr lang="en-US" sz="2800" dirty="0"/>
              <a:t>	3 parking areas </a:t>
            </a:r>
          </a:p>
          <a:p>
            <a:pPr marL="0" indent="0">
              <a:buClr>
                <a:schemeClr val="accent3"/>
              </a:buClr>
              <a:buNone/>
            </a:pPr>
            <a:r>
              <a:rPr lang="en-US" sz="2800" dirty="0"/>
              <a:t>	Observation tower</a:t>
            </a:r>
          </a:p>
          <a:p>
            <a:pPr marL="0" indent="0">
              <a:buClr>
                <a:schemeClr val="accent3"/>
              </a:buClr>
              <a:buNone/>
            </a:pPr>
            <a:r>
              <a:rPr lang="en-US" sz="2800" dirty="0"/>
              <a:t>	4 fishing/crabbing docks</a:t>
            </a:r>
          </a:p>
          <a:p>
            <a:pPr marL="0" indent="0">
              <a:buClr>
                <a:schemeClr val="accent3"/>
              </a:buClr>
              <a:buNone/>
            </a:pPr>
            <a:endParaRPr lang="en-US" dirty="0"/>
          </a:p>
          <a:p>
            <a:pPr marL="0" indent="0">
              <a:buClr>
                <a:schemeClr val="accent3"/>
              </a:buClr>
              <a:buNone/>
            </a:pPr>
            <a:endParaRPr lang="en-US" dirty="0"/>
          </a:p>
        </p:txBody>
      </p:sp>
    </p:spTree>
    <p:extLst>
      <p:ext uri="{BB962C8B-B14F-4D97-AF65-F5344CB8AC3E}">
        <p14:creationId xmlns:p14="http://schemas.microsoft.com/office/powerpoint/2010/main" val="35469369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458200" cy="5684837"/>
          </a:xfrm>
        </p:spPr>
        <p:txBody>
          <a:bodyPr/>
          <a:lstStyle/>
          <a:p>
            <a:pPr marL="0" indent="0">
              <a:buNone/>
            </a:pPr>
            <a:r>
              <a:rPr lang="en-US" sz="2800" b="1" dirty="0"/>
              <a:t>The Operation &amp; Management Plan guides </a:t>
            </a:r>
            <a:r>
              <a:rPr lang="en-US" b="1" dirty="0"/>
              <a:t>our use of the property. </a:t>
            </a:r>
          </a:p>
          <a:p>
            <a:pPr marL="0" indent="0">
              <a:buNone/>
            </a:pPr>
            <a:endParaRPr lang="en-US" sz="800" b="1" dirty="0"/>
          </a:p>
          <a:p>
            <a:pPr marL="0" indent="0">
              <a:buNone/>
            </a:pPr>
            <a:r>
              <a:rPr lang="en-US" b="1" u="sng" dirty="0"/>
              <a:t>This incudes:</a:t>
            </a:r>
          </a:p>
          <a:p>
            <a:pPr lvl="1">
              <a:buClr>
                <a:schemeClr val="bg1"/>
              </a:buClr>
            </a:pPr>
            <a:r>
              <a:rPr lang="en-US" dirty="0"/>
              <a:t>Protecting and/or restoring land to its natural state &amp; condition </a:t>
            </a:r>
          </a:p>
          <a:p>
            <a:pPr lvl="1">
              <a:buClr>
                <a:schemeClr val="bg1"/>
              </a:buClr>
            </a:pPr>
            <a:r>
              <a:rPr lang="en-US" dirty="0"/>
              <a:t>Conserving and protecting water resources</a:t>
            </a:r>
          </a:p>
          <a:p>
            <a:pPr lvl="1">
              <a:buClr>
                <a:schemeClr val="bg1"/>
              </a:buClr>
            </a:pPr>
            <a:r>
              <a:rPr lang="en-US" dirty="0"/>
              <a:t>Providing public use</a:t>
            </a:r>
            <a:endParaRPr lang="en-US" sz="2800" b="1" u="sng" dirty="0"/>
          </a:p>
          <a:p>
            <a:pPr marL="0" indent="0">
              <a:buNone/>
            </a:pPr>
            <a:r>
              <a:rPr lang="en-US" b="1" u="sng" dirty="0"/>
              <a:t>In addition: </a:t>
            </a:r>
          </a:p>
          <a:p>
            <a:pPr lvl="1">
              <a:buClr>
                <a:schemeClr val="bg1"/>
              </a:buClr>
            </a:pPr>
            <a:r>
              <a:rPr lang="en-US" dirty="0"/>
              <a:t>Fencing </a:t>
            </a:r>
          </a:p>
          <a:p>
            <a:pPr lvl="1">
              <a:buClr>
                <a:schemeClr val="bg1"/>
              </a:buClr>
            </a:pPr>
            <a:r>
              <a:rPr lang="en-US" dirty="0"/>
              <a:t>Entrance sign </a:t>
            </a:r>
          </a:p>
          <a:p>
            <a:pPr lvl="1">
              <a:buClr>
                <a:schemeClr val="bg1"/>
              </a:buClr>
            </a:pPr>
            <a:r>
              <a:rPr lang="en-US" dirty="0"/>
              <a:t>Access to roads &amp; trails</a:t>
            </a:r>
          </a:p>
          <a:p>
            <a:pPr lvl="1">
              <a:buClr>
                <a:schemeClr val="bg1"/>
              </a:buClr>
            </a:pPr>
            <a:r>
              <a:rPr lang="en-US" dirty="0"/>
              <a:t>Public accommodations</a:t>
            </a:r>
          </a:p>
          <a:p>
            <a:pPr lvl="1"/>
            <a:endParaRPr lang="en-US" dirty="0"/>
          </a:p>
        </p:txBody>
      </p:sp>
    </p:spTree>
    <p:extLst>
      <p:ext uri="{BB962C8B-B14F-4D97-AF65-F5344CB8AC3E}">
        <p14:creationId xmlns:p14="http://schemas.microsoft.com/office/powerpoint/2010/main" val="20488426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heel(1)">
                                      <p:cBhvr>
                                        <p:cTn id="15" dur="2000"/>
                                        <p:tgtEl>
                                          <p:spTgt spid="3">
                                            <p:txEl>
                                              <p:pRg st="3" end="3"/>
                                            </p:txEl>
                                          </p:spTgt>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heel(1)">
                                      <p:cBhvr>
                                        <p:cTn id="18" dur="2000"/>
                                        <p:tgtEl>
                                          <p:spTgt spid="3">
                                            <p:txEl>
                                              <p:pRg st="4" end="4"/>
                                            </p:txEl>
                                          </p:spTgt>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heel(1)">
                                      <p:cBhvr>
                                        <p:cTn id="21" dur="2000"/>
                                        <p:tgtEl>
                                          <p:spTgt spid="3">
                                            <p:txEl>
                                              <p:pRg st="5" end="5"/>
                                            </p:txEl>
                                          </p:spTgt>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heel(1)">
                                      <p:cBhvr>
                                        <p:cTn id="24" dur="2000"/>
                                        <p:tgtEl>
                                          <p:spTgt spid="3">
                                            <p:txEl>
                                              <p:pRg st="6" end="6"/>
                                            </p:txEl>
                                          </p:spTgt>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heel(1)">
                                      <p:cBhvr>
                                        <p:cTn id="27" dur="2000"/>
                                        <p:tgtEl>
                                          <p:spTgt spid="3">
                                            <p:txEl>
                                              <p:pRg st="7" end="7"/>
                                            </p:txEl>
                                          </p:spTgt>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wheel(1)">
                                      <p:cBhvr>
                                        <p:cTn id="30" dur="2000"/>
                                        <p:tgtEl>
                                          <p:spTgt spid="3">
                                            <p:txEl>
                                              <p:pRg st="8" end="8"/>
                                            </p:txEl>
                                          </p:spTgt>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wheel(1)">
                                      <p:cBhvr>
                                        <p:cTn id="33" dur="2000"/>
                                        <p:tgtEl>
                                          <p:spTgt spid="3">
                                            <p:txEl>
                                              <p:pRg st="9" end="9"/>
                                            </p:txEl>
                                          </p:spTgt>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wheel(1)">
                                      <p:cBhvr>
                                        <p:cTn id="36"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8077200" cy="4084637"/>
          </a:xfrm>
        </p:spPr>
        <p:txBody>
          <a:bodyPr/>
          <a:lstStyle/>
          <a:p>
            <a:pPr marL="0" indent="0">
              <a:buNone/>
            </a:pPr>
            <a:r>
              <a:rPr lang="en-US" sz="3200" b="1" u="sng" dirty="0"/>
              <a:t>The Naturist Usage </a:t>
            </a:r>
          </a:p>
          <a:p>
            <a:pPr marL="0" indent="0">
              <a:buNone/>
            </a:pPr>
            <a:endParaRPr lang="en-US" sz="800" b="1" u="sng" dirty="0"/>
          </a:p>
          <a:p>
            <a:pPr lvl="1"/>
            <a:r>
              <a:rPr lang="en-US" sz="2800" dirty="0"/>
              <a:t>Have been using the site for 20+ years </a:t>
            </a:r>
          </a:p>
          <a:p>
            <a:pPr lvl="1"/>
            <a:r>
              <a:rPr lang="en-US" sz="2800" dirty="0"/>
              <a:t>Organized in 2014</a:t>
            </a:r>
          </a:p>
          <a:p>
            <a:pPr lvl="1"/>
            <a:r>
              <a:rPr lang="en-US" sz="2800" dirty="0"/>
              <a:t>Well Organized Website</a:t>
            </a:r>
          </a:p>
          <a:p>
            <a:pPr lvl="1"/>
            <a:r>
              <a:rPr lang="en-US" sz="2800" dirty="0"/>
              <a:t>Began formal effort to have beach formally recognized as clothing optional in 2014</a:t>
            </a:r>
          </a:p>
          <a:p>
            <a:pPr lvl="1"/>
            <a:endParaRPr lang="en-US" sz="2800" dirty="0"/>
          </a:p>
        </p:txBody>
      </p:sp>
    </p:spTree>
    <p:extLst>
      <p:ext uri="{BB962C8B-B14F-4D97-AF65-F5344CB8AC3E}">
        <p14:creationId xmlns:p14="http://schemas.microsoft.com/office/powerpoint/2010/main" val="3691862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anim calcmode="lin" valueType="num">
                                      <p:cBhvr>
                                        <p:cTn id="13"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2" end="2"/>
                                            </p:txEl>
                                          </p:spTgt>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anim calcmode="lin" valueType="num">
                                      <p:cBhvr>
                                        <p:cTn id="18"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3" end="3"/>
                                            </p:txEl>
                                          </p:spTgt>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anim calcmode="lin" valueType="num">
                                      <p:cBhvr>
                                        <p:cTn id="23"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4" end="4"/>
                                            </p:txEl>
                                          </p:spTgt>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anim calcmode="lin" valueType="num">
                                      <p:cBhvr>
                                        <p:cTn id="28"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704850"/>
          </a:xfrm>
        </p:spPr>
        <p:txBody>
          <a:bodyPr/>
          <a:lstStyle/>
          <a:p>
            <a:pPr algn="ctr"/>
            <a:r>
              <a:rPr lang="en-US" sz="4400" b="1" dirty="0">
                <a:latin typeface="+mn-lt"/>
              </a:rPr>
              <a:t>Moving Towards the Goal</a:t>
            </a:r>
          </a:p>
        </p:txBody>
      </p:sp>
      <p:sp>
        <p:nvSpPr>
          <p:cNvPr id="3" name="Content Placeholder 2"/>
          <p:cNvSpPr>
            <a:spLocks noGrp="1"/>
          </p:cNvSpPr>
          <p:nvPr>
            <p:ph idx="1"/>
          </p:nvPr>
        </p:nvSpPr>
        <p:spPr>
          <a:xfrm>
            <a:off x="500130" y="1314450"/>
            <a:ext cx="8229600" cy="4694237"/>
          </a:xfrm>
        </p:spPr>
        <p:txBody>
          <a:bodyPr/>
          <a:lstStyle/>
          <a:p>
            <a:endParaRPr lang="en-US" sz="2800" dirty="0"/>
          </a:p>
          <a:p>
            <a:r>
              <a:rPr lang="en-US" sz="2800" dirty="0"/>
              <a:t>On July 9, 2014 the Tourist Development Council voted unanimously to support the organization of a clothing optional beach in SLC. </a:t>
            </a:r>
          </a:p>
          <a:p>
            <a:r>
              <a:rPr lang="en-US" sz="2800" dirty="0"/>
              <a:t>On July 15, 2014 a memo from Charlotte Bireley, Tourism Manager, to Dan McIntyre, County Attorney, identified two areas, John Brooks &amp; Blind Creek, as potential sites.</a:t>
            </a:r>
          </a:p>
          <a:p>
            <a:r>
              <a:rPr lang="en-US" sz="2800" dirty="0"/>
              <a:t>Thereafter little success was made to accomplish goal.</a:t>
            </a:r>
          </a:p>
        </p:txBody>
      </p:sp>
    </p:spTree>
    <p:extLst>
      <p:ext uri="{BB962C8B-B14F-4D97-AF65-F5344CB8AC3E}">
        <p14:creationId xmlns:p14="http://schemas.microsoft.com/office/powerpoint/2010/main" val="21633471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5943600" cy="781050"/>
          </a:xfrm>
        </p:spPr>
        <p:txBody>
          <a:bodyPr/>
          <a:lstStyle/>
          <a:p>
            <a:pPr algn="ctr"/>
            <a:r>
              <a:rPr lang="en-US" sz="4400" b="1" dirty="0">
                <a:latin typeface="+mn-lt"/>
              </a:rPr>
              <a:t>Road Blocks </a:t>
            </a:r>
          </a:p>
        </p:txBody>
      </p:sp>
      <p:sp>
        <p:nvSpPr>
          <p:cNvPr id="3" name="Content Placeholder 2"/>
          <p:cNvSpPr>
            <a:spLocks noGrp="1"/>
          </p:cNvSpPr>
          <p:nvPr>
            <p:ph idx="1"/>
          </p:nvPr>
        </p:nvSpPr>
        <p:spPr>
          <a:xfrm>
            <a:off x="381000" y="1219200"/>
            <a:ext cx="8229600" cy="4495800"/>
          </a:xfrm>
        </p:spPr>
        <p:txBody>
          <a:bodyPr/>
          <a:lstStyle/>
          <a:p>
            <a:r>
              <a:rPr lang="en-US" sz="2800" dirty="0"/>
              <a:t>In October 2015, the State DEP, Bureau of Public Land Administration, stated that clothing optional is not authorized on state lands. </a:t>
            </a:r>
          </a:p>
          <a:p>
            <a:r>
              <a:rPr lang="en-US" sz="2800" dirty="0"/>
              <a:t>They also identified Section 877.03 F.S. as prohibiting nudity on public beaches (breach of peace: disorderly conduct)</a:t>
            </a:r>
          </a:p>
          <a:p>
            <a:r>
              <a:rPr lang="en-US" sz="2800" dirty="0"/>
              <a:t>The issue was dropped and no formal action was taken.</a:t>
            </a:r>
          </a:p>
          <a:p>
            <a:r>
              <a:rPr lang="en-US" sz="2800" dirty="0"/>
              <a:t>The Naturists took the “no action” as the County being benignly supportive and marched forward. </a:t>
            </a:r>
          </a:p>
        </p:txBody>
      </p:sp>
    </p:spTree>
    <p:extLst>
      <p:ext uri="{BB962C8B-B14F-4D97-AF65-F5344CB8AC3E}">
        <p14:creationId xmlns:p14="http://schemas.microsoft.com/office/powerpoint/2010/main" val="4016246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80">
                                          <p:stCondLst>
                                            <p:cond delay="0"/>
                                          </p:stCondLst>
                                        </p:cTn>
                                        <p:tgtEl>
                                          <p:spTgt spid="3">
                                            <p:txEl>
                                              <p:pRg st="3" end="3"/>
                                            </p:txEl>
                                          </p:spTgt>
                                        </p:tgtEl>
                                      </p:cBhvr>
                                    </p:animEffect>
                                    <p:anim calcmode="lin" valueType="num">
                                      <p:cBhvr>
                                        <p:cTn id="5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3" end="3"/>
                                            </p:txEl>
                                          </p:spTgt>
                                        </p:tgtEl>
                                      </p:cBhvr>
                                      <p:to x="100000" y="60000"/>
                                    </p:animScale>
                                    <p:animScale>
                                      <p:cBhvr>
                                        <p:cTn id="62" dur="166" decel="50000">
                                          <p:stCondLst>
                                            <p:cond delay="676"/>
                                          </p:stCondLst>
                                        </p:cTn>
                                        <p:tgtEl>
                                          <p:spTgt spid="3">
                                            <p:txEl>
                                              <p:pRg st="3" end="3"/>
                                            </p:txEl>
                                          </p:spTgt>
                                        </p:tgtEl>
                                      </p:cBhvr>
                                      <p:to x="100000" y="100000"/>
                                    </p:animScale>
                                    <p:animScale>
                                      <p:cBhvr>
                                        <p:cTn id="63" dur="26">
                                          <p:stCondLst>
                                            <p:cond delay="1312"/>
                                          </p:stCondLst>
                                        </p:cTn>
                                        <p:tgtEl>
                                          <p:spTgt spid="3">
                                            <p:txEl>
                                              <p:pRg st="3" end="3"/>
                                            </p:txEl>
                                          </p:spTgt>
                                        </p:tgtEl>
                                      </p:cBhvr>
                                      <p:to x="100000" y="80000"/>
                                    </p:animScale>
                                    <p:animScale>
                                      <p:cBhvr>
                                        <p:cTn id="64" dur="166" decel="50000">
                                          <p:stCondLst>
                                            <p:cond delay="1338"/>
                                          </p:stCondLst>
                                        </p:cTn>
                                        <p:tgtEl>
                                          <p:spTgt spid="3">
                                            <p:txEl>
                                              <p:pRg st="3" end="3"/>
                                            </p:txEl>
                                          </p:spTgt>
                                        </p:tgtEl>
                                      </p:cBhvr>
                                      <p:to x="100000" y="100000"/>
                                    </p:animScale>
                                    <p:animScale>
                                      <p:cBhvr>
                                        <p:cTn id="65" dur="26">
                                          <p:stCondLst>
                                            <p:cond delay="1642"/>
                                          </p:stCondLst>
                                        </p:cTn>
                                        <p:tgtEl>
                                          <p:spTgt spid="3">
                                            <p:txEl>
                                              <p:pRg st="3" end="3"/>
                                            </p:txEl>
                                          </p:spTgt>
                                        </p:tgtEl>
                                      </p:cBhvr>
                                      <p:to x="100000" y="90000"/>
                                    </p:animScale>
                                    <p:animScale>
                                      <p:cBhvr>
                                        <p:cTn id="66" dur="166" decel="50000">
                                          <p:stCondLst>
                                            <p:cond delay="1668"/>
                                          </p:stCondLst>
                                        </p:cTn>
                                        <p:tgtEl>
                                          <p:spTgt spid="3">
                                            <p:txEl>
                                              <p:pRg st="3" end="3"/>
                                            </p:txEl>
                                          </p:spTgt>
                                        </p:tgtEl>
                                      </p:cBhvr>
                                      <p:to x="100000" y="100000"/>
                                    </p:animScale>
                                    <p:animScale>
                                      <p:cBhvr>
                                        <p:cTn id="67" dur="26">
                                          <p:stCondLst>
                                            <p:cond delay="1808"/>
                                          </p:stCondLst>
                                        </p:cTn>
                                        <p:tgtEl>
                                          <p:spTgt spid="3">
                                            <p:txEl>
                                              <p:pRg st="3" end="3"/>
                                            </p:txEl>
                                          </p:spTgt>
                                        </p:tgtEl>
                                      </p:cBhvr>
                                      <p:to x="100000" y="95000"/>
                                    </p:animScale>
                                    <p:animScale>
                                      <p:cBhvr>
                                        <p:cTn id="68"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C Theme">
  <a:themeElements>
    <a:clrScheme name="Custom 2">
      <a:dk1>
        <a:sysClr val="windowText" lastClr="000000"/>
      </a:dk1>
      <a:lt1>
        <a:sysClr val="window" lastClr="FFFFFF"/>
      </a:lt1>
      <a:dk2>
        <a:srgbClr val="04617B"/>
      </a:dk2>
      <a:lt2>
        <a:srgbClr val="DBF5F9"/>
      </a:lt2>
      <a:accent1>
        <a:srgbClr val="CAE9C0"/>
      </a:accent1>
      <a:accent2>
        <a:srgbClr val="79C95F"/>
      </a:accent2>
      <a:accent3>
        <a:srgbClr val="0070C0"/>
      </a:accent3>
      <a:accent4>
        <a:srgbClr val="10CF9B"/>
      </a:accent4>
      <a:accent5>
        <a:srgbClr val="7CCA62"/>
      </a:accent5>
      <a:accent6>
        <a:srgbClr val="A5C249"/>
      </a:accent6>
      <a:hlink>
        <a:srgbClr val="E2D700"/>
      </a:hlink>
      <a:folHlink>
        <a:srgbClr val="85DFD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Flow">
  <a:themeElements>
    <a:clrScheme name="Custom 2">
      <a:dk1>
        <a:sysClr val="windowText" lastClr="000000"/>
      </a:dk1>
      <a:lt1>
        <a:sysClr val="window" lastClr="FFFFFF"/>
      </a:lt1>
      <a:dk2>
        <a:srgbClr val="04617B"/>
      </a:dk2>
      <a:lt2>
        <a:srgbClr val="DBF5F9"/>
      </a:lt2>
      <a:accent1>
        <a:srgbClr val="CAE9C0"/>
      </a:accent1>
      <a:accent2>
        <a:srgbClr val="79C95F"/>
      </a:accent2>
      <a:accent3>
        <a:srgbClr val="0070C0"/>
      </a:accent3>
      <a:accent4>
        <a:srgbClr val="10CF9B"/>
      </a:accent4>
      <a:accent5>
        <a:srgbClr val="7CCA62"/>
      </a:accent5>
      <a:accent6>
        <a:srgbClr val="A5C249"/>
      </a:accent6>
      <a:hlink>
        <a:srgbClr val="E2D700"/>
      </a:hlink>
      <a:folHlink>
        <a:srgbClr val="85DFD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SLC Theme">
  <a:themeElements>
    <a:clrScheme name="Custom 2">
      <a:dk1>
        <a:sysClr val="windowText" lastClr="000000"/>
      </a:dk1>
      <a:lt1>
        <a:sysClr val="window" lastClr="FFFFFF"/>
      </a:lt1>
      <a:dk2>
        <a:srgbClr val="04617B"/>
      </a:dk2>
      <a:lt2>
        <a:srgbClr val="DBF5F9"/>
      </a:lt2>
      <a:accent1>
        <a:srgbClr val="CAE9C0"/>
      </a:accent1>
      <a:accent2>
        <a:srgbClr val="79C95F"/>
      </a:accent2>
      <a:accent3>
        <a:srgbClr val="0070C0"/>
      </a:accent3>
      <a:accent4>
        <a:srgbClr val="10CF9B"/>
      </a:accent4>
      <a:accent5>
        <a:srgbClr val="7CCA62"/>
      </a:accent5>
      <a:accent6>
        <a:srgbClr val="A5C249"/>
      </a:accent6>
      <a:hlink>
        <a:srgbClr val="E2D700"/>
      </a:hlink>
      <a:folHlink>
        <a:srgbClr val="85DFD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SLC Theme</Template>
  <TotalTime>2985</TotalTime>
  <Words>1432</Words>
  <Application>Microsoft Macintosh PowerPoint</Application>
  <PresentationFormat>On-screen Show (4:3)</PresentationFormat>
  <Paragraphs>151</Paragraphs>
  <Slides>18</Slides>
  <Notes>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Calibri</vt:lpstr>
      <vt:lpstr>Cambria</vt:lpstr>
      <vt:lpstr>Wingdings 2</vt:lpstr>
      <vt:lpstr>SLC Theme</vt:lpstr>
      <vt:lpstr>Flow</vt:lpstr>
      <vt:lpstr>1_SLC Theme</vt:lpstr>
      <vt:lpstr>Blind Creek Beach   August 13, 2019 </vt:lpstr>
      <vt:lpstr>Basic Facts </vt:lpstr>
      <vt:lpstr>Basic Facts Continued </vt:lpstr>
      <vt:lpstr>PowerPoint Presentation</vt:lpstr>
      <vt:lpstr>PowerPoint Presentation</vt:lpstr>
      <vt:lpstr>PowerPoint Presentation</vt:lpstr>
      <vt:lpstr>PowerPoint Presentation</vt:lpstr>
      <vt:lpstr>Moving Towards the Goal</vt:lpstr>
      <vt:lpstr>Road Blocks </vt:lpstr>
      <vt:lpstr>PowerPoint Presentation</vt:lpstr>
      <vt:lpstr>PowerPoint Presentation</vt:lpstr>
      <vt:lpstr>PowerPoint Presentation</vt:lpstr>
      <vt:lpstr>PowerPoint Presentation</vt:lpstr>
      <vt:lpstr>PowerPoint Presentation</vt:lpstr>
      <vt:lpstr>My Journey</vt:lpstr>
      <vt:lpstr>The First Movement</vt:lpstr>
      <vt:lpstr>PowerPoint Presentation</vt:lpstr>
      <vt:lpstr>Questions?</vt:lpstr>
    </vt:vector>
  </TitlesOfParts>
  <Company>St. Lucie County BOCC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Cynthia Nunn</dc:creator>
  <cp:lastModifiedBy>Microsoft Office User</cp:lastModifiedBy>
  <cp:revision>201</cp:revision>
  <cp:lastPrinted>2019-06-26T11:47:16Z</cp:lastPrinted>
  <dcterms:created xsi:type="dcterms:W3CDTF">2009-04-28T14:14:10Z</dcterms:created>
  <dcterms:modified xsi:type="dcterms:W3CDTF">2020-06-05T06:45:38Z</dcterms:modified>
</cp:coreProperties>
</file>